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3891200" cy="32918400"/>
  <p:notesSz cx="7315200" cy="9601200"/>
  <p:defaultTextStyle>
    <a:defPPr>
      <a:defRPr lang="en-US"/>
    </a:defPPr>
    <a:lvl1pPr marL="0" algn="l" defTabSz="3291279" rtl="0" eaLnBrk="1" latinLnBrk="0" hangingPunct="1">
      <a:defRPr sz="6400" kern="1200">
        <a:solidFill>
          <a:schemeClr val="tx1"/>
        </a:solidFill>
        <a:latin typeface="+mn-lt"/>
        <a:ea typeface="+mn-ea"/>
        <a:cs typeface="+mn-cs"/>
      </a:defRPr>
    </a:lvl1pPr>
    <a:lvl2pPr marL="1645640" algn="l" defTabSz="3291279" rtl="0" eaLnBrk="1" latinLnBrk="0" hangingPunct="1">
      <a:defRPr sz="6400" kern="1200">
        <a:solidFill>
          <a:schemeClr val="tx1"/>
        </a:solidFill>
        <a:latin typeface="+mn-lt"/>
        <a:ea typeface="+mn-ea"/>
        <a:cs typeface="+mn-cs"/>
      </a:defRPr>
    </a:lvl2pPr>
    <a:lvl3pPr marL="3291279" algn="l" defTabSz="3291279" rtl="0" eaLnBrk="1" latinLnBrk="0" hangingPunct="1">
      <a:defRPr sz="6400" kern="1200">
        <a:solidFill>
          <a:schemeClr val="tx1"/>
        </a:solidFill>
        <a:latin typeface="+mn-lt"/>
        <a:ea typeface="+mn-ea"/>
        <a:cs typeface="+mn-cs"/>
      </a:defRPr>
    </a:lvl3pPr>
    <a:lvl4pPr marL="4936919" algn="l" defTabSz="3291279" rtl="0" eaLnBrk="1" latinLnBrk="0" hangingPunct="1">
      <a:defRPr sz="6400" kern="1200">
        <a:solidFill>
          <a:schemeClr val="tx1"/>
        </a:solidFill>
        <a:latin typeface="+mn-lt"/>
        <a:ea typeface="+mn-ea"/>
        <a:cs typeface="+mn-cs"/>
      </a:defRPr>
    </a:lvl4pPr>
    <a:lvl5pPr marL="6582559" algn="l" defTabSz="3291279" rtl="0" eaLnBrk="1" latinLnBrk="0" hangingPunct="1">
      <a:defRPr sz="6400" kern="1200">
        <a:solidFill>
          <a:schemeClr val="tx1"/>
        </a:solidFill>
        <a:latin typeface="+mn-lt"/>
        <a:ea typeface="+mn-ea"/>
        <a:cs typeface="+mn-cs"/>
      </a:defRPr>
    </a:lvl5pPr>
    <a:lvl6pPr marL="8228198" algn="l" defTabSz="3291279" rtl="0" eaLnBrk="1" latinLnBrk="0" hangingPunct="1">
      <a:defRPr sz="6400" kern="1200">
        <a:solidFill>
          <a:schemeClr val="tx1"/>
        </a:solidFill>
        <a:latin typeface="+mn-lt"/>
        <a:ea typeface="+mn-ea"/>
        <a:cs typeface="+mn-cs"/>
      </a:defRPr>
    </a:lvl6pPr>
    <a:lvl7pPr marL="9873837" algn="l" defTabSz="3291279" rtl="0" eaLnBrk="1" latinLnBrk="0" hangingPunct="1">
      <a:defRPr sz="6400" kern="1200">
        <a:solidFill>
          <a:schemeClr val="tx1"/>
        </a:solidFill>
        <a:latin typeface="+mn-lt"/>
        <a:ea typeface="+mn-ea"/>
        <a:cs typeface="+mn-cs"/>
      </a:defRPr>
    </a:lvl7pPr>
    <a:lvl8pPr marL="11519478" algn="l" defTabSz="3291279" rtl="0" eaLnBrk="1" latinLnBrk="0" hangingPunct="1">
      <a:defRPr sz="6400" kern="1200">
        <a:solidFill>
          <a:schemeClr val="tx1"/>
        </a:solidFill>
        <a:latin typeface="+mn-lt"/>
        <a:ea typeface="+mn-ea"/>
        <a:cs typeface="+mn-cs"/>
      </a:defRPr>
    </a:lvl8pPr>
    <a:lvl9pPr marL="13165118" algn="l" defTabSz="3291279" rtl="0" eaLnBrk="1" latinLnBrk="0" hangingPunct="1">
      <a:defRPr sz="6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92" userDrawn="1">
          <p15:clr>
            <a:srgbClr val="A4A3A4"/>
          </p15:clr>
        </p15:guide>
        <p15:guide id="2" pos="13896" userDrawn="1">
          <p15:clr>
            <a:srgbClr val="A4A3A4"/>
          </p15:clr>
        </p15:guide>
        <p15:guide id="3" pos="480" userDrawn="1">
          <p15:clr>
            <a:srgbClr val="A4A3A4"/>
          </p15:clr>
        </p15:guide>
        <p15:guide id="4" pos="27216" userDrawn="1">
          <p15:clr>
            <a:srgbClr val="A4A3A4"/>
          </p15:clr>
        </p15:guide>
        <p15:guide id="6" orient="horz" pos="336" userDrawn="1">
          <p15:clr>
            <a:srgbClr val="A4A3A4"/>
          </p15:clr>
        </p15:guide>
        <p15:guide id="8" orient="horz" pos="20496" userDrawn="1">
          <p15:clr>
            <a:srgbClr val="A4A3A4"/>
          </p15:clr>
        </p15:guide>
        <p15:guide id="9" pos="10704" userDrawn="1">
          <p15:clr>
            <a:srgbClr val="A4A3A4"/>
          </p15:clr>
        </p15:guide>
        <p15:guide id="10" pos="16464" userDrawn="1">
          <p15:clr>
            <a:srgbClr val="A4A3A4"/>
          </p15:clr>
        </p15:guide>
        <p15:guide id="11" pos="184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B1F7"/>
    <a:srgbClr val="00008B"/>
    <a:srgbClr val="006300"/>
    <a:srgbClr val="FF8C00"/>
    <a:srgbClr val="8B0000"/>
    <a:srgbClr val="FFFFFF"/>
    <a:srgbClr val="EEF5FB"/>
    <a:srgbClr val="024794"/>
    <a:srgbClr val="00409E"/>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565BF3-8298-C5D1-DE77-9D067584D48D}" v="101" dt="2024-07-24T16:32:29.647"/>
    <p1510:client id="{4BB61B50-C8C7-1FB2-329E-0D1601D4FEA3}" v="50" dt="2024-07-24T18:22:10.269"/>
    <p1510:client id="{627AB089-A922-0367-E124-E58755F88C56}" v="1236" vWet="1238" dt="2024-07-24T17:37:19.150"/>
    <p1510:client id="{763F6208-2A8D-B64F-8D41-E610E9DA5B74}" v="2108" dt="2024-07-24T19:36:30.732"/>
    <p1510:client id="{A6A87383-DA39-D510-0654-776BF7F86A69}" v="497" dt="2024-07-24T19:28:16.358"/>
    <p1510:client id="{B502A9E6-2C1C-D6CE-07F6-AB8F0CE7130D}" v="1185" dt="2024-07-24T18:29:51.047"/>
  </p1510:revLst>
</p1510:revInfo>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4"/>
  </p:normalViewPr>
  <p:slideViewPr>
    <p:cSldViewPr snapToGrid="0">
      <p:cViewPr>
        <p:scale>
          <a:sx n="10" d="100"/>
          <a:sy n="10" d="100"/>
        </p:scale>
        <p:origin x="3496" y="1400"/>
      </p:cViewPr>
      <p:guideLst>
        <p:guide orient="horz" pos="10392"/>
        <p:guide pos="13896"/>
        <p:guide pos="480"/>
        <p:guide pos="27216"/>
        <p:guide orient="horz" pos="336"/>
        <p:guide orient="horz" pos="20496"/>
        <p:guide pos="10704"/>
        <p:guide pos="16464"/>
        <p:guide pos="184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EEB9C7D0-D055-42CF-BE1F-4201EE8C5D03}" type="datetimeFigureOut">
              <a:rPr lang="en-CA" smtClean="0"/>
              <a:t>2024-07-26</a:t>
            </a:fld>
            <a:endParaRPr lang="en-CA"/>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D9D9F9F3-446F-41CA-811B-FFC24375D26C}" type="slidenum">
              <a:rPr lang="en-CA" smtClean="0"/>
              <a:t>‹#›</a:t>
            </a:fld>
            <a:endParaRPr lang="en-CA"/>
          </a:p>
        </p:txBody>
      </p:sp>
    </p:spTree>
    <p:extLst>
      <p:ext uri="{BB962C8B-B14F-4D97-AF65-F5344CB8AC3E}">
        <p14:creationId xmlns:p14="http://schemas.microsoft.com/office/powerpoint/2010/main" val="1831112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D9D9F9F3-446F-41CA-811B-FFC24375D26C}" type="slidenum">
              <a:rPr lang="en-CA" smtClean="0"/>
              <a:t>1</a:t>
            </a:fld>
            <a:endParaRPr lang="en-CA"/>
          </a:p>
        </p:txBody>
      </p:sp>
    </p:spTree>
    <p:extLst>
      <p:ext uri="{BB962C8B-B14F-4D97-AF65-F5344CB8AC3E}">
        <p14:creationId xmlns:p14="http://schemas.microsoft.com/office/powerpoint/2010/main" val="37179119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7" name="Rectangle 16"/>
          <p:cNvSpPr/>
          <p:nvPr userDrawn="1"/>
        </p:nvSpPr>
        <p:spPr>
          <a:xfrm>
            <a:off x="0" y="0"/>
            <a:ext cx="43891200" cy="6019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a:p>
        </p:txBody>
      </p:sp>
      <p:sp>
        <p:nvSpPr>
          <p:cNvPr id="11" name="Instructions"/>
          <p:cNvSpPr/>
          <p:nvPr userDrawn="1"/>
        </p:nvSpPr>
        <p:spPr>
          <a:xfrm>
            <a:off x="-10515600" y="0"/>
            <a:ext cx="960120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1421" tIns="171421" rIns="171421" bIns="171421"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800"/>
              </a:spcAft>
            </a:pPr>
            <a:r>
              <a:rPr lang="en-US" sz="7200">
                <a:solidFill>
                  <a:srgbClr val="7F7F7F"/>
                </a:solidFill>
                <a:latin typeface="Calibri" pitchFamily="34" charset="0"/>
                <a:cs typeface="Calibri" panose="020F0502020204030204" pitchFamily="34" charset="0"/>
              </a:rPr>
              <a:t>Poster Print Size:</a:t>
            </a:r>
            <a:endParaRPr sz="7200">
              <a:solidFill>
                <a:srgbClr val="7F7F7F"/>
              </a:solidFill>
              <a:latin typeface="Calibri" pitchFamily="34" charset="0"/>
              <a:cs typeface="Calibri" panose="020F0502020204030204" pitchFamily="34" charset="0"/>
            </a:endParaRPr>
          </a:p>
          <a:p>
            <a:pPr lvl="0">
              <a:spcBef>
                <a:spcPts val="0"/>
              </a:spcBef>
              <a:spcAft>
                <a:spcPts val="1800"/>
              </a:spcAft>
            </a:pPr>
            <a:r>
              <a:rPr lang="en-US" sz="4900">
                <a:solidFill>
                  <a:srgbClr val="7F7F7F"/>
                </a:solidFill>
                <a:latin typeface="Calibri" pitchFamily="34" charset="0"/>
                <a:cs typeface="Calibri" panose="020F0502020204030204" pitchFamily="34" charset="0"/>
              </a:rPr>
              <a:t>This poster template is 36” high by 48” wide. It can be used to print any poster with a 3:4 aspect ratio.</a:t>
            </a:r>
          </a:p>
          <a:p>
            <a:pPr lvl="0">
              <a:spcBef>
                <a:spcPts val="0"/>
              </a:spcBef>
              <a:spcAft>
                <a:spcPts val="1800"/>
              </a:spcAft>
            </a:pPr>
            <a:r>
              <a:rPr lang="en-US" sz="7200">
                <a:solidFill>
                  <a:srgbClr val="7F7F7F"/>
                </a:solidFill>
                <a:latin typeface="Calibri" pitchFamily="34" charset="0"/>
                <a:cs typeface="Calibri" panose="020F0502020204030204" pitchFamily="34" charset="0"/>
              </a:rPr>
              <a:t>Placeholders</a:t>
            </a:r>
            <a:r>
              <a:rPr sz="7200">
                <a:solidFill>
                  <a:srgbClr val="7F7F7F"/>
                </a:solidFill>
                <a:latin typeface="Calibri" pitchFamily="34" charset="0"/>
                <a:cs typeface="Calibri" panose="020F0502020204030204" pitchFamily="34" charset="0"/>
              </a:rPr>
              <a:t>:</a:t>
            </a:r>
          </a:p>
          <a:p>
            <a:pPr lvl="0">
              <a:spcBef>
                <a:spcPts val="0"/>
              </a:spcBef>
              <a:spcAft>
                <a:spcPts val="1800"/>
              </a:spcAft>
            </a:pPr>
            <a:r>
              <a:rPr sz="4900">
                <a:solidFill>
                  <a:srgbClr val="7F7F7F"/>
                </a:solidFill>
                <a:latin typeface="Calibri" pitchFamily="34" charset="0"/>
                <a:cs typeface="Calibri" panose="020F0502020204030204" pitchFamily="34" charset="0"/>
              </a:rPr>
              <a:t>The </a:t>
            </a:r>
            <a:r>
              <a:rPr lang="en-US" sz="4900">
                <a:solidFill>
                  <a:srgbClr val="7F7F7F"/>
                </a:solidFill>
                <a:latin typeface="Calibri" pitchFamily="34" charset="0"/>
                <a:cs typeface="Calibri" panose="020F0502020204030204" pitchFamily="34" charset="0"/>
              </a:rPr>
              <a:t>various elements included</a:t>
            </a:r>
            <a:r>
              <a:rPr sz="4900">
                <a:solidFill>
                  <a:srgbClr val="7F7F7F"/>
                </a:solidFill>
                <a:latin typeface="Calibri" pitchFamily="34" charset="0"/>
                <a:cs typeface="Calibri" panose="020F0502020204030204" pitchFamily="34" charset="0"/>
              </a:rPr>
              <a:t> in this </a:t>
            </a:r>
            <a:r>
              <a:rPr lang="en-US" sz="4900">
                <a:solidFill>
                  <a:srgbClr val="7F7F7F"/>
                </a:solidFill>
                <a:latin typeface="Calibri" pitchFamily="34" charset="0"/>
                <a:cs typeface="Calibri" panose="020F0502020204030204" pitchFamily="34" charset="0"/>
              </a:rPr>
              <a:t>poster are ones</a:t>
            </a:r>
            <a:r>
              <a:rPr lang="en-US" sz="4900" baseline="0">
                <a:solidFill>
                  <a:srgbClr val="7F7F7F"/>
                </a:solidFill>
                <a:latin typeface="Calibri" pitchFamily="34" charset="0"/>
                <a:cs typeface="Calibri" panose="020F0502020204030204" pitchFamily="34" charset="0"/>
              </a:rPr>
              <a:t> we often see in medical, research, and scientific posters.</a:t>
            </a:r>
            <a:r>
              <a:rPr sz="4900">
                <a:solidFill>
                  <a:srgbClr val="7F7F7F"/>
                </a:solidFill>
                <a:latin typeface="Calibri" pitchFamily="34" charset="0"/>
                <a:cs typeface="Calibri" panose="020F0502020204030204" pitchFamily="34" charset="0"/>
              </a:rPr>
              <a:t> </a:t>
            </a:r>
            <a:r>
              <a:rPr lang="en-US" sz="4900">
                <a:solidFill>
                  <a:srgbClr val="7F7F7F"/>
                </a:solidFill>
                <a:latin typeface="Calibri" pitchFamily="34" charset="0"/>
                <a:cs typeface="Calibri" panose="020F0502020204030204" pitchFamily="34" charset="0"/>
              </a:rPr>
              <a:t>Feel</a:t>
            </a:r>
            <a:r>
              <a:rPr lang="en-US" sz="4900" baseline="0">
                <a:solidFill>
                  <a:srgbClr val="7F7F7F"/>
                </a:solidFill>
                <a:latin typeface="Calibri" pitchFamily="34" charset="0"/>
                <a:cs typeface="Calibri" panose="020F0502020204030204" pitchFamily="34" charset="0"/>
              </a:rPr>
              <a:t> free to edit, move,  add, and delete items, or change the layout to suit your needs. Always check with your conference organizer for specific requirements.</a:t>
            </a:r>
          </a:p>
          <a:p>
            <a:pPr lvl="0">
              <a:spcBef>
                <a:spcPts val="0"/>
              </a:spcBef>
              <a:spcAft>
                <a:spcPts val="1800"/>
              </a:spcAft>
            </a:pPr>
            <a:r>
              <a:rPr lang="en-US" sz="7200">
                <a:solidFill>
                  <a:srgbClr val="7F7F7F"/>
                </a:solidFill>
                <a:latin typeface="Calibri" pitchFamily="34" charset="0"/>
                <a:cs typeface="Calibri" panose="020F0502020204030204" pitchFamily="34" charset="0"/>
              </a:rPr>
              <a:t>Image</a:t>
            </a:r>
            <a:r>
              <a:rPr lang="en-US" sz="7200" baseline="0">
                <a:solidFill>
                  <a:srgbClr val="7F7F7F"/>
                </a:solidFill>
                <a:latin typeface="Calibri" pitchFamily="34" charset="0"/>
                <a:cs typeface="Calibri" panose="020F0502020204030204" pitchFamily="34" charset="0"/>
              </a:rPr>
              <a:t> Quality</a:t>
            </a:r>
            <a:r>
              <a:rPr lang="en-US" sz="7200">
                <a:solidFill>
                  <a:srgbClr val="7F7F7F"/>
                </a:solidFill>
                <a:latin typeface="Calibri" pitchFamily="34" charset="0"/>
                <a:cs typeface="Calibri" panose="020F0502020204030204" pitchFamily="34" charset="0"/>
              </a:rPr>
              <a:t>:</a:t>
            </a:r>
          </a:p>
          <a:p>
            <a:pPr lvl="0">
              <a:spcBef>
                <a:spcPts val="0"/>
              </a:spcBef>
              <a:spcAft>
                <a:spcPts val="1800"/>
              </a:spcAft>
            </a:pPr>
            <a:r>
              <a:rPr lang="en-US" sz="4900">
                <a:solidFill>
                  <a:srgbClr val="7F7F7F"/>
                </a:solidFill>
                <a:latin typeface="Calibri" pitchFamily="34" charset="0"/>
                <a:cs typeface="Calibri" panose="020F0502020204030204" pitchFamily="34" charset="0"/>
              </a:rPr>
              <a:t>You can place digital photos or logo art in your poster file by selecting the </a:t>
            </a:r>
            <a:r>
              <a:rPr lang="en-US" sz="4900" b="1">
                <a:solidFill>
                  <a:srgbClr val="7F7F7F"/>
                </a:solidFill>
                <a:latin typeface="Calibri" pitchFamily="34" charset="0"/>
                <a:cs typeface="Calibri" panose="020F0502020204030204" pitchFamily="34" charset="0"/>
              </a:rPr>
              <a:t>Insert, Picture</a:t>
            </a:r>
            <a:r>
              <a:rPr lang="en-US" sz="4900">
                <a:solidFill>
                  <a:srgbClr val="7F7F7F"/>
                </a:solidFill>
                <a:latin typeface="Calibri" pitchFamily="34" charset="0"/>
                <a:cs typeface="Calibri" panose="020F0502020204030204" pitchFamily="34" charset="0"/>
              </a:rPr>
              <a:t> command, or by using standard copy &amp; paste. For best results, all graphic elements should be at least </a:t>
            </a:r>
            <a:r>
              <a:rPr lang="en-US" sz="4900" b="1">
                <a:solidFill>
                  <a:srgbClr val="7F7F7F"/>
                </a:solidFill>
                <a:latin typeface="Calibri" pitchFamily="34" charset="0"/>
                <a:cs typeface="Calibri" panose="020F0502020204030204" pitchFamily="34" charset="0"/>
              </a:rPr>
              <a:t>150-200 pixels per inch in their final printed size</a:t>
            </a:r>
            <a:r>
              <a:rPr lang="en-US" sz="4900">
                <a:solidFill>
                  <a:srgbClr val="7F7F7F"/>
                </a:solidFill>
                <a:latin typeface="Calibri" pitchFamily="34" charset="0"/>
                <a:cs typeface="Calibri" panose="020F0502020204030204" pitchFamily="34" charset="0"/>
              </a:rPr>
              <a:t>. For instance, a 1600 x 1200 pixel</a:t>
            </a:r>
            <a:r>
              <a:rPr lang="en-US" sz="4900" baseline="0">
                <a:solidFill>
                  <a:srgbClr val="7F7F7F"/>
                </a:solidFill>
                <a:latin typeface="Calibri" pitchFamily="34" charset="0"/>
                <a:cs typeface="Calibri" panose="020F0502020204030204" pitchFamily="34" charset="0"/>
              </a:rPr>
              <a:t> photo will usually look fine up to </a:t>
            </a:r>
            <a:r>
              <a:rPr lang="en-US" sz="4900">
                <a:solidFill>
                  <a:srgbClr val="7F7F7F"/>
                </a:solidFill>
                <a:latin typeface="Calibri" pitchFamily="34" charset="0"/>
                <a:cs typeface="Calibri" panose="020F0502020204030204" pitchFamily="34" charset="0"/>
              </a:rPr>
              <a:t>8“-10” wide on your printed poster.</a:t>
            </a:r>
          </a:p>
          <a:p>
            <a:pPr lvl="0">
              <a:spcBef>
                <a:spcPts val="0"/>
              </a:spcBef>
              <a:spcAft>
                <a:spcPts val="1800"/>
              </a:spcAft>
            </a:pPr>
            <a:r>
              <a:rPr lang="en-US" sz="4900">
                <a:solidFill>
                  <a:srgbClr val="7F7F7F"/>
                </a:solidFill>
                <a:latin typeface="Calibri" pitchFamily="34" charset="0"/>
                <a:cs typeface="Calibri" panose="020F0502020204030204" pitchFamily="34" charset="0"/>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p>
          <a:p>
            <a:pPr lvl="0">
              <a:spcBef>
                <a:spcPts val="0"/>
              </a:spcBef>
              <a:spcAft>
                <a:spcPts val="1800"/>
              </a:spcAft>
            </a:pPr>
            <a:r>
              <a:rPr lang="en-US" sz="4900">
                <a:solidFill>
                  <a:srgbClr val="7F7F7F"/>
                </a:solidFill>
                <a:latin typeface="Calibri" pitchFamily="34" charset="0"/>
                <a:cs typeface="Calibri" panose="020F0502020204030204" pitchFamily="34" charset="0"/>
              </a:rPr>
              <a:t>Please note that graphics from websites (such as the logo on your hospital's or university's home page) will only be 72dpi and not suitable for printing.</a:t>
            </a:r>
          </a:p>
          <a:p>
            <a:pPr lvl="0" algn="ctr">
              <a:spcBef>
                <a:spcPts val="0"/>
              </a:spcBef>
              <a:spcAft>
                <a:spcPts val="1800"/>
              </a:spcAft>
            </a:pPr>
            <a:br>
              <a:rPr lang="en-US" sz="3600">
                <a:solidFill>
                  <a:srgbClr val="7F7F7F"/>
                </a:solidFill>
                <a:latin typeface="Calibri" pitchFamily="34" charset="0"/>
                <a:cs typeface="Calibri" panose="020F0502020204030204" pitchFamily="34" charset="0"/>
              </a:rPr>
            </a:br>
            <a:r>
              <a:rPr lang="en-US" sz="3600">
                <a:solidFill>
                  <a:srgbClr val="7F7F7F"/>
                </a:solidFill>
                <a:latin typeface="Calibri" pitchFamily="34" charset="0"/>
                <a:cs typeface="Calibri" panose="020F0502020204030204" pitchFamily="34" charset="0"/>
              </a:rPr>
              <a:t>[This sidebar area does not print.]</a:t>
            </a:r>
          </a:p>
        </p:txBody>
      </p:sp>
      <p:grpSp>
        <p:nvGrpSpPr>
          <p:cNvPr id="12" name="Group 11"/>
          <p:cNvGrpSpPr/>
          <p:nvPr userDrawn="1"/>
        </p:nvGrpSpPr>
        <p:grpSpPr>
          <a:xfrm>
            <a:off x="44805600" y="0"/>
            <a:ext cx="9601200" cy="32918400"/>
            <a:chOff x="33832800" y="0"/>
            <a:chExt cx="12801600" cy="43891200"/>
          </a:xfrm>
        </p:grpSpPr>
        <p:sp>
          <p:nvSpPr>
            <p:cNvPr id="13" name="Instructions"/>
            <p:cNvSpPr/>
            <p:nvPr userDrawn="1"/>
          </p:nvSpPr>
          <p:spPr>
            <a:xfrm>
              <a:off x="33832800" y="0"/>
              <a:ext cx="12801600" cy="43891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228600" rIns="228600" bIns="228600"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800"/>
                </a:spcAft>
              </a:pPr>
              <a:r>
                <a:rPr lang="en-US" sz="7200">
                  <a:solidFill>
                    <a:schemeClr val="bg1">
                      <a:lumMod val="50000"/>
                    </a:schemeClr>
                  </a:solidFill>
                  <a:latin typeface="Calibri" pitchFamily="34" charset="0"/>
                  <a:cs typeface="Calibri" panose="020F0502020204030204" pitchFamily="34" charset="0"/>
                </a:rPr>
                <a:t>Change</a:t>
              </a:r>
              <a:r>
                <a:rPr lang="en-US" sz="7200" baseline="0">
                  <a:solidFill>
                    <a:schemeClr val="bg1">
                      <a:lumMod val="50000"/>
                    </a:schemeClr>
                  </a:solidFill>
                  <a:latin typeface="Calibri" pitchFamily="34" charset="0"/>
                  <a:cs typeface="Calibri" panose="020F0502020204030204" pitchFamily="34" charset="0"/>
                </a:rPr>
                <a:t> Color Theme</a:t>
              </a:r>
              <a:r>
                <a:rPr lang="en-US" sz="7200">
                  <a:solidFill>
                    <a:schemeClr val="bg1">
                      <a:lumMod val="50000"/>
                    </a:schemeClr>
                  </a:solidFill>
                  <a:latin typeface="Calibri" pitchFamily="34" charset="0"/>
                  <a:cs typeface="Calibri" panose="020F0502020204030204" pitchFamily="34" charset="0"/>
                </a:rPr>
                <a:t>:</a:t>
              </a:r>
              <a:endParaRPr sz="720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r>
                <a:rPr lang="en-US" sz="4900">
                  <a:solidFill>
                    <a:schemeClr val="bg1">
                      <a:lumMod val="50000"/>
                    </a:schemeClr>
                  </a:solidFill>
                  <a:latin typeface="Calibri" pitchFamily="34" charset="0"/>
                  <a:cs typeface="Calibri" panose="020F0502020204030204" pitchFamily="34" charset="0"/>
                </a:rPr>
                <a:t>This template is designed to use the built-in color themes in</a:t>
              </a:r>
              <a:r>
                <a:rPr lang="en-US" sz="4900" baseline="0">
                  <a:solidFill>
                    <a:schemeClr val="bg1">
                      <a:lumMod val="50000"/>
                    </a:schemeClr>
                  </a:solidFill>
                  <a:latin typeface="Calibri" pitchFamily="34" charset="0"/>
                  <a:cs typeface="Calibri" panose="020F0502020204030204" pitchFamily="34" charset="0"/>
                </a:rPr>
                <a:t> the newer versions of PowerPoint.</a:t>
              </a:r>
            </a:p>
            <a:p>
              <a:pPr lvl="0">
                <a:spcBef>
                  <a:spcPts val="0"/>
                </a:spcBef>
                <a:spcAft>
                  <a:spcPts val="1800"/>
                </a:spcAft>
              </a:pPr>
              <a:r>
                <a:rPr lang="en-US" sz="4900" baseline="0">
                  <a:solidFill>
                    <a:schemeClr val="bg1">
                      <a:lumMod val="50000"/>
                    </a:schemeClr>
                  </a:solidFill>
                  <a:latin typeface="Calibri" pitchFamily="34" charset="0"/>
                  <a:cs typeface="Calibri" panose="020F0502020204030204" pitchFamily="34" charset="0"/>
                </a:rPr>
                <a:t>To change the color theme, select the </a:t>
              </a:r>
              <a:r>
                <a:rPr lang="en-US" sz="4900" b="1" baseline="0">
                  <a:solidFill>
                    <a:schemeClr val="bg1">
                      <a:lumMod val="50000"/>
                    </a:schemeClr>
                  </a:solidFill>
                  <a:latin typeface="Calibri" pitchFamily="34" charset="0"/>
                  <a:cs typeface="Calibri" panose="020F0502020204030204" pitchFamily="34" charset="0"/>
                </a:rPr>
                <a:t>Design</a:t>
              </a:r>
              <a:r>
                <a:rPr lang="en-US" sz="4900" baseline="0">
                  <a:solidFill>
                    <a:schemeClr val="bg1">
                      <a:lumMod val="50000"/>
                    </a:schemeClr>
                  </a:solidFill>
                  <a:latin typeface="Calibri" pitchFamily="34" charset="0"/>
                  <a:cs typeface="Calibri" panose="020F0502020204030204" pitchFamily="34" charset="0"/>
                </a:rPr>
                <a:t> tab, then select the </a:t>
              </a:r>
              <a:r>
                <a:rPr lang="en-US" sz="4900" b="1" baseline="0">
                  <a:solidFill>
                    <a:schemeClr val="bg1">
                      <a:lumMod val="50000"/>
                    </a:schemeClr>
                  </a:solidFill>
                  <a:latin typeface="Calibri" pitchFamily="34" charset="0"/>
                  <a:cs typeface="Calibri" panose="020F0502020204030204" pitchFamily="34" charset="0"/>
                </a:rPr>
                <a:t>Colors</a:t>
              </a:r>
              <a:r>
                <a:rPr lang="en-US" sz="4900" baseline="0">
                  <a:solidFill>
                    <a:schemeClr val="bg1">
                      <a:lumMod val="50000"/>
                    </a:schemeClr>
                  </a:solidFill>
                  <a:latin typeface="Calibri" pitchFamily="34" charset="0"/>
                  <a:cs typeface="Calibri" panose="020F0502020204030204" pitchFamily="34" charset="0"/>
                </a:rPr>
                <a:t> drop-down list.</a:t>
              </a:r>
            </a:p>
            <a:p>
              <a:pPr lvl="0">
                <a:spcBef>
                  <a:spcPts val="0"/>
                </a:spcBef>
                <a:spcAft>
                  <a:spcPts val="1800"/>
                </a:spcAft>
              </a:pPr>
              <a:endParaRPr lang="en-US" sz="4900" baseline="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endParaRPr lang="en-US" sz="4900" baseline="0">
                <a:solidFill>
                  <a:schemeClr val="bg1">
                    <a:lumMod val="50000"/>
                  </a:schemeClr>
                </a:solidFill>
                <a:latin typeface="Calibri" pitchFamily="34" charset="0"/>
                <a:cs typeface="Calibri" panose="020F0502020204030204" pitchFamily="34" charset="0"/>
              </a:endParaRPr>
            </a:p>
            <a:p>
              <a:pPr lvl="0">
                <a:spcBef>
                  <a:spcPts val="0"/>
                </a:spcBef>
                <a:spcAft>
                  <a:spcPts val="1800"/>
                </a:spcAft>
              </a:pPr>
              <a:r>
                <a:rPr lang="en-US" sz="4900" baseline="0">
                  <a:solidFill>
                    <a:schemeClr val="bg1">
                      <a:lumMod val="50000"/>
                    </a:schemeClr>
                  </a:solidFill>
                  <a:latin typeface="Calibri" pitchFamily="34" charset="0"/>
                  <a:cs typeface="Calibri" panose="020F0502020204030204" pitchFamily="34" charset="0"/>
                </a:rPr>
                <a:t>The default color theme for this template is “Office”, so you can always return to that after trying some of the alternatives.</a:t>
              </a:r>
            </a:p>
            <a:p>
              <a:pPr lvl="0">
                <a:spcBef>
                  <a:spcPts val="0"/>
                </a:spcBef>
                <a:spcAft>
                  <a:spcPts val="1800"/>
                </a:spcAft>
              </a:pPr>
              <a:r>
                <a:rPr lang="en-US" sz="7200">
                  <a:solidFill>
                    <a:schemeClr val="bg1">
                      <a:lumMod val="50000"/>
                    </a:schemeClr>
                  </a:solidFill>
                  <a:latin typeface="Calibri" pitchFamily="34" charset="0"/>
                  <a:cs typeface="Calibri" panose="020F0502020204030204" pitchFamily="34" charset="0"/>
                </a:rPr>
                <a:t>Printing Your Poster:</a:t>
              </a:r>
            </a:p>
            <a:p>
              <a:pPr lvl="0">
                <a:spcBef>
                  <a:spcPts val="0"/>
                </a:spcBef>
                <a:spcAft>
                  <a:spcPts val="1800"/>
                </a:spcAft>
              </a:pPr>
              <a:r>
                <a:rPr lang="en-US" sz="4900">
                  <a:solidFill>
                    <a:schemeClr val="bg1">
                      <a:lumMod val="50000"/>
                    </a:schemeClr>
                  </a:solidFill>
                  <a:latin typeface="Calibri" pitchFamily="34" charset="0"/>
                  <a:cs typeface="Calibri" panose="020F0502020204030204" pitchFamily="34" charset="0"/>
                </a:rPr>
                <a:t>Once your poster file is ready, visit</a:t>
              </a:r>
              <a:r>
                <a:rPr lang="en-US" sz="4900" baseline="0">
                  <a:solidFill>
                    <a:schemeClr val="bg1">
                      <a:lumMod val="50000"/>
                    </a:schemeClr>
                  </a:solidFill>
                  <a:latin typeface="Calibri" pitchFamily="34" charset="0"/>
                  <a:cs typeface="Calibri" panose="020F0502020204030204" pitchFamily="34" charset="0"/>
                </a:rPr>
                <a:t> </a:t>
              </a:r>
              <a:r>
                <a:rPr lang="en-US" sz="4900" b="1" baseline="0">
                  <a:solidFill>
                    <a:schemeClr val="bg1">
                      <a:lumMod val="50000"/>
                    </a:schemeClr>
                  </a:solidFill>
                  <a:latin typeface="Calibri" pitchFamily="34" charset="0"/>
                  <a:cs typeface="Calibri" panose="020F0502020204030204" pitchFamily="34" charset="0"/>
                </a:rPr>
                <a:t>www.genigraphics.com</a:t>
              </a:r>
              <a:r>
                <a:rPr lang="en-US" sz="4900" baseline="0">
                  <a:solidFill>
                    <a:schemeClr val="bg1">
                      <a:lumMod val="50000"/>
                    </a:schemeClr>
                  </a:solidFill>
                  <a:latin typeface="Calibri" pitchFamily="34" charset="0"/>
                  <a:cs typeface="Calibri" panose="020F0502020204030204" pitchFamily="34" charset="0"/>
                </a:rPr>
                <a:t> to order a high-quality, affordable poster print. Every order receives a free design review and we can deliver as fast as next business day within the US and Canada. </a:t>
              </a:r>
            </a:p>
            <a:p>
              <a:pPr lvl="0">
                <a:spcBef>
                  <a:spcPts val="0"/>
                </a:spcBef>
                <a:spcAft>
                  <a:spcPts val="1800"/>
                </a:spcAft>
              </a:pPr>
              <a:r>
                <a:rPr lang="en-US" sz="4900" baseline="0">
                  <a:solidFill>
                    <a:schemeClr val="bg1">
                      <a:lumMod val="50000"/>
                    </a:schemeClr>
                  </a:solidFill>
                  <a:latin typeface="Calibri" pitchFamily="34" charset="0"/>
                  <a:cs typeface="Calibri" panose="020F0502020204030204" pitchFamily="34" charset="0"/>
                </a:rPr>
                <a:t>Genigraphics® has been producing output from PowerPoint® longer than anyone in the industry; dating back to when we helped Microsoft® design the PowerPoint® software. </a:t>
              </a:r>
            </a:p>
            <a:p>
              <a:pPr lvl="0">
                <a:spcBef>
                  <a:spcPts val="0"/>
                </a:spcBef>
                <a:spcAft>
                  <a:spcPts val="0"/>
                </a:spcAft>
              </a:pPr>
              <a:endParaRPr lang="en-US" sz="4900" baseline="0">
                <a:solidFill>
                  <a:schemeClr val="bg1">
                    <a:lumMod val="50000"/>
                  </a:schemeClr>
                </a:solidFill>
                <a:latin typeface="Calibri" pitchFamily="34" charset="0"/>
                <a:cs typeface="Calibri" panose="020F0502020204030204" pitchFamily="34" charset="0"/>
              </a:endParaRPr>
            </a:p>
            <a:p>
              <a:pPr lvl="0" algn="ctr">
                <a:spcBef>
                  <a:spcPts val="0"/>
                </a:spcBef>
                <a:spcAft>
                  <a:spcPts val="0"/>
                </a:spcAft>
              </a:pPr>
              <a:r>
                <a:rPr lang="en-US" sz="4900" baseline="0">
                  <a:solidFill>
                    <a:schemeClr val="bg1">
                      <a:lumMod val="50000"/>
                    </a:schemeClr>
                  </a:solidFill>
                  <a:latin typeface="Calibri" pitchFamily="34" charset="0"/>
                  <a:cs typeface="Calibri" panose="020F0502020204030204" pitchFamily="34" charset="0"/>
                </a:rPr>
                <a:t>US and Canada:  1-800-790-4001</a:t>
              </a:r>
              <a:br>
                <a:rPr lang="en-US" sz="4900" baseline="0">
                  <a:solidFill>
                    <a:schemeClr val="bg1">
                      <a:lumMod val="50000"/>
                    </a:schemeClr>
                  </a:solidFill>
                  <a:latin typeface="Calibri" pitchFamily="34" charset="0"/>
                  <a:cs typeface="Calibri" panose="020F0502020204030204" pitchFamily="34" charset="0"/>
                </a:rPr>
              </a:br>
              <a:r>
                <a:rPr lang="en-US" sz="4900" baseline="0">
                  <a:solidFill>
                    <a:schemeClr val="bg1">
                      <a:lumMod val="50000"/>
                    </a:schemeClr>
                  </a:solidFill>
                  <a:latin typeface="Calibri" pitchFamily="34" charset="0"/>
                  <a:cs typeface="Calibri" panose="020F0502020204030204" pitchFamily="34" charset="0"/>
                </a:rPr>
                <a:t>Email: info@genigraphics.com</a:t>
              </a:r>
            </a:p>
            <a:p>
              <a:pPr lvl="0" algn="ctr">
                <a:spcBef>
                  <a:spcPts val="0"/>
                </a:spcBef>
                <a:spcAft>
                  <a:spcPts val="0"/>
                </a:spcAft>
              </a:pPr>
              <a:br>
                <a:rPr lang="en-US" sz="3600">
                  <a:solidFill>
                    <a:schemeClr val="bg1">
                      <a:lumMod val="50000"/>
                    </a:schemeClr>
                  </a:solidFill>
                  <a:latin typeface="Calibri" pitchFamily="34" charset="0"/>
                  <a:cs typeface="Calibri" panose="020F0502020204030204" pitchFamily="34" charset="0"/>
                </a:rPr>
              </a:br>
              <a:r>
                <a:rPr lang="en-US" sz="3600">
                  <a:solidFill>
                    <a:schemeClr val="bg1">
                      <a:lumMod val="50000"/>
                    </a:schemeClr>
                  </a:solidFill>
                  <a:latin typeface="Calibri" pitchFamily="34" charset="0"/>
                  <a:cs typeface="Calibri" panose="020F0502020204030204" pitchFamily="34" charset="0"/>
                </a:rPr>
                <a:t>[This sidebar area does not print.]</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1342" y="9260274"/>
              <a:ext cx="11904515" cy="10246926"/>
            </a:xfrm>
            <a:prstGeom prst="rect">
              <a:avLst/>
            </a:prstGeom>
          </p:spPr>
        </p:pic>
      </p:grpSp>
    </p:spTree>
    <p:extLst>
      <p:ext uri="{BB962C8B-B14F-4D97-AF65-F5344CB8AC3E}">
        <p14:creationId xmlns:p14="http://schemas.microsoft.com/office/powerpoint/2010/main" val="3812944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5D6BDF-9D0E-4E2B-85B8-D8F4790360C9}" type="datetimeFigureOut">
              <a:rPr lang="en-US" smtClean="0"/>
              <a:t>7/26/24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a:p>
        </p:txBody>
      </p:sp>
    </p:spTree>
    <p:extLst>
      <p:ext uri="{BB962C8B-B14F-4D97-AF65-F5344CB8AC3E}">
        <p14:creationId xmlns:p14="http://schemas.microsoft.com/office/powerpoint/2010/main" val="29316651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329128" tIns="164564" rIns="329128" bIns="164564" rtlCol="0" anchor="ctr">
            <a:normAutofit/>
          </a:bodyPr>
          <a:lstStyle/>
          <a:p>
            <a:r>
              <a:rPr lang="en-US"/>
              <a:t>Click to edit Master title style</a:t>
            </a:r>
          </a:p>
        </p:txBody>
      </p:sp>
      <p:sp>
        <p:nvSpPr>
          <p:cNvPr id="3" name="Text Placeholder 2"/>
          <p:cNvSpPr>
            <a:spLocks noGrp="1"/>
          </p:cNvSpPr>
          <p:nvPr>
            <p:ph type="body" idx="1"/>
          </p:nvPr>
        </p:nvSpPr>
        <p:spPr>
          <a:xfrm>
            <a:off x="2194560" y="7680963"/>
            <a:ext cx="39502080" cy="21724623"/>
          </a:xfrm>
          <a:prstGeom prst="rect">
            <a:avLst/>
          </a:prstGeom>
        </p:spPr>
        <p:txBody>
          <a:bodyPr vert="horz" lIns="329128" tIns="164564" rIns="329128" bIns="16456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3"/>
            <a:ext cx="10241280" cy="1752600"/>
          </a:xfrm>
          <a:prstGeom prst="rect">
            <a:avLst/>
          </a:prstGeom>
        </p:spPr>
        <p:txBody>
          <a:bodyPr vert="horz" lIns="329128" tIns="164564" rIns="329128" bIns="164564" rtlCol="0" anchor="ctr"/>
          <a:lstStyle>
            <a:lvl1pPr algn="l">
              <a:defRPr sz="4400">
                <a:solidFill>
                  <a:schemeClr val="tx1">
                    <a:tint val="75000"/>
                  </a:schemeClr>
                </a:solidFill>
              </a:defRPr>
            </a:lvl1pPr>
          </a:lstStyle>
          <a:p>
            <a:fld id="{985D6BDF-9D0E-4E2B-85B8-D8F4790360C9}" type="datetimeFigureOut">
              <a:rPr lang="en-US" smtClean="0"/>
              <a:t>7/26/24</a:t>
            </a:fld>
            <a:endParaRPr lang="en-US"/>
          </a:p>
        </p:txBody>
      </p:sp>
      <p:sp>
        <p:nvSpPr>
          <p:cNvPr id="5" name="Footer Placeholder 4"/>
          <p:cNvSpPr>
            <a:spLocks noGrp="1"/>
          </p:cNvSpPr>
          <p:nvPr>
            <p:ph type="ftr" sz="quarter" idx="3"/>
          </p:nvPr>
        </p:nvSpPr>
        <p:spPr>
          <a:xfrm>
            <a:off x="14996160" y="30510483"/>
            <a:ext cx="13898880" cy="1752600"/>
          </a:xfrm>
          <a:prstGeom prst="rect">
            <a:avLst/>
          </a:prstGeom>
        </p:spPr>
        <p:txBody>
          <a:bodyPr vert="horz" lIns="329128" tIns="164564" rIns="329128" bIns="164564" rtlCol="0" anchor="ctr"/>
          <a:lstStyle>
            <a:lvl1pPr algn="ctr">
              <a:defRPr sz="4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3"/>
            <a:ext cx="10241280" cy="1752600"/>
          </a:xfrm>
          <a:prstGeom prst="rect">
            <a:avLst/>
          </a:prstGeom>
        </p:spPr>
        <p:txBody>
          <a:bodyPr vert="horz" lIns="329128" tIns="164564" rIns="329128" bIns="164564" rtlCol="0" anchor="ctr"/>
          <a:lstStyle>
            <a:lvl1pPr algn="r">
              <a:defRPr sz="4400">
                <a:solidFill>
                  <a:schemeClr val="tx1">
                    <a:tint val="75000"/>
                  </a:schemeClr>
                </a:solidFill>
              </a:defRPr>
            </a:lvl1pPr>
          </a:lstStyle>
          <a:p>
            <a:fld id="{FBB075EA-769C-4ECD-B48E-D6FCDC24F876}" type="slidenum">
              <a:rPr lang="en-US" smtClean="0"/>
              <a:t>‹#›</a:t>
            </a:fld>
            <a:endParaRPr lang="en-US"/>
          </a:p>
        </p:txBody>
      </p:sp>
    </p:spTree>
    <p:extLst>
      <p:ext uri="{BB962C8B-B14F-4D97-AF65-F5344CB8AC3E}">
        <p14:creationId xmlns:p14="http://schemas.microsoft.com/office/powerpoint/2010/main" val="72322184"/>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3291279" rtl="0" eaLnBrk="1" latinLnBrk="0" hangingPunct="1">
        <a:spcBef>
          <a:spcPct val="0"/>
        </a:spcBef>
        <a:buNone/>
        <a:defRPr sz="6000" kern="1200">
          <a:solidFill>
            <a:schemeClr val="tx1"/>
          </a:solidFill>
          <a:latin typeface="+mj-lt"/>
          <a:ea typeface="+mj-ea"/>
          <a:cs typeface="+mj-cs"/>
        </a:defRPr>
      </a:lvl1pPr>
    </p:titleStyle>
    <p:bodyStyle>
      <a:lvl1pPr marL="342842" indent="-342842" algn="l" defTabSz="3291279" rtl="0" eaLnBrk="1" latinLnBrk="0" hangingPunct="1">
        <a:spcBef>
          <a:spcPct val="20000"/>
        </a:spcBef>
        <a:buFont typeface="Arial" pitchFamily="34" charset="0"/>
        <a:buChar char="•"/>
        <a:defRPr sz="2700" kern="1200">
          <a:solidFill>
            <a:schemeClr val="tx1"/>
          </a:solidFill>
          <a:latin typeface="+mn-lt"/>
          <a:ea typeface="+mn-ea"/>
          <a:cs typeface="+mn-cs"/>
        </a:defRPr>
      </a:lvl1pPr>
      <a:lvl2pPr marL="685683" indent="-342842" algn="l" defTabSz="3291279" rtl="0" eaLnBrk="1" latinLnBrk="0" hangingPunct="1">
        <a:spcBef>
          <a:spcPct val="20000"/>
        </a:spcBef>
        <a:buFont typeface="Arial" pitchFamily="34" charset="0"/>
        <a:buChar char="–"/>
        <a:defRPr sz="2700" kern="1200">
          <a:solidFill>
            <a:schemeClr val="tx1"/>
          </a:solidFill>
          <a:latin typeface="+mn-lt"/>
          <a:ea typeface="+mn-ea"/>
          <a:cs typeface="+mn-cs"/>
        </a:defRPr>
      </a:lvl2pPr>
      <a:lvl3pPr marL="1028525" indent="-342842" algn="l" defTabSz="3291279"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371366" indent="-342842" algn="l" defTabSz="3291279"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1714209" indent="-342842" algn="l" defTabSz="3291279"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9051018" indent="-822820" algn="l" defTabSz="3291279"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6658" indent="-822820" algn="l" defTabSz="3291279"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2297" indent="-822820" algn="l" defTabSz="3291279"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7936" indent="-822820" algn="l" defTabSz="3291279" rtl="0" eaLnBrk="1" latinLnBrk="0" hangingPunct="1">
        <a:spcBef>
          <a:spcPct val="20000"/>
        </a:spcBef>
        <a:buFont typeface="Arial" pitchFamily="34" charset="0"/>
        <a:buChar char="•"/>
        <a:defRPr sz="7200" kern="1200">
          <a:solidFill>
            <a:schemeClr val="tx1"/>
          </a:solidFill>
          <a:latin typeface="+mn-lt"/>
          <a:ea typeface="+mn-ea"/>
          <a:cs typeface="+mn-cs"/>
        </a:defRPr>
      </a:lvl9pPr>
    </p:bodyStyle>
    <p:otherStyle>
      <a:defPPr>
        <a:defRPr lang="en-US"/>
      </a:defPPr>
      <a:lvl1pPr marL="0" algn="l" defTabSz="3291279" rtl="0" eaLnBrk="1" latinLnBrk="0" hangingPunct="1">
        <a:defRPr sz="6400" kern="1200">
          <a:solidFill>
            <a:schemeClr val="tx1"/>
          </a:solidFill>
          <a:latin typeface="+mn-lt"/>
          <a:ea typeface="+mn-ea"/>
          <a:cs typeface="+mn-cs"/>
        </a:defRPr>
      </a:lvl1pPr>
      <a:lvl2pPr marL="1645640" algn="l" defTabSz="3291279" rtl="0" eaLnBrk="1" latinLnBrk="0" hangingPunct="1">
        <a:defRPr sz="6400" kern="1200">
          <a:solidFill>
            <a:schemeClr val="tx1"/>
          </a:solidFill>
          <a:latin typeface="+mn-lt"/>
          <a:ea typeface="+mn-ea"/>
          <a:cs typeface="+mn-cs"/>
        </a:defRPr>
      </a:lvl2pPr>
      <a:lvl3pPr marL="3291279" algn="l" defTabSz="3291279" rtl="0" eaLnBrk="1" latinLnBrk="0" hangingPunct="1">
        <a:defRPr sz="6400" kern="1200">
          <a:solidFill>
            <a:schemeClr val="tx1"/>
          </a:solidFill>
          <a:latin typeface="+mn-lt"/>
          <a:ea typeface="+mn-ea"/>
          <a:cs typeface="+mn-cs"/>
        </a:defRPr>
      </a:lvl3pPr>
      <a:lvl4pPr marL="4936919" algn="l" defTabSz="3291279" rtl="0" eaLnBrk="1" latinLnBrk="0" hangingPunct="1">
        <a:defRPr sz="6400" kern="1200">
          <a:solidFill>
            <a:schemeClr val="tx1"/>
          </a:solidFill>
          <a:latin typeface="+mn-lt"/>
          <a:ea typeface="+mn-ea"/>
          <a:cs typeface="+mn-cs"/>
        </a:defRPr>
      </a:lvl4pPr>
      <a:lvl5pPr marL="6582559" algn="l" defTabSz="3291279" rtl="0" eaLnBrk="1" latinLnBrk="0" hangingPunct="1">
        <a:defRPr sz="6400" kern="1200">
          <a:solidFill>
            <a:schemeClr val="tx1"/>
          </a:solidFill>
          <a:latin typeface="+mn-lt"/>
          <a:ea typeface="+mn-ea"/>
          <a:cs typeface="+mn-cs"/>
        </a:defRPr>
      </a:lvl5pPr>
      <a:lvl6pPr marL="8228198" algn="l" defTabSz="3291279" rtl="0" eaLnBrk="1" latinLnBrk="0" hangingPunct="1">
        <a:defRPr sz="6400" kern="1200">
          <a:solidFill>
            <a:schemeClr val="tx1"/>
          </a:solidFill>
          <a:latin typeface="+mn-lt"/>
          <a:ea typeface="+mn-ea"/>
          <a:cs typeface="+mn-cs"/>
        </a:defRPr>
      </a:lvl6pPr>
      <a:lvl7pPr marL="9873837" algn="l" defTabSz="3291279" rtl="0" eaLnBrk="1" latinLnBrk="0" hangingPunct="1">
        <a:defRPr sz="6400" kern="1200">
          <a:solidFill>
            <a:schemeClr val="tx1"/>
          </a:solidFill>
          <a:latin typeface="+mn-lt"/>
          <a:ea typeface="+mn-ea"/>
          <a:cs typeface="+mn-cs"/>
        </a:defRPr>
      </a:lvl7pPr>
      <a:lvl8pPr marL="11519478" algn="l" defTabSz="3291279" rtl="0" eaLnBrk="1" latinLnBrk="0" hangingPunct="1">
        <a:defRPr sz="6400" kern="1200">
          <a:solidFill>
            <a:schemeClr val="tx1"/>
          </a:solidFill>
          <a:latin typeface="+mn-lt"/>
          <a:ea typeface="+mn-ea"/>
          <a:cs typeface="+mn-cs"/>
        </a:defRPr>
      </a:lvl8pPr>
      <a:lvl9pPr marL="13165118" algn="l" defTabSz="3291279" rtl="0" eaLnBrk="1" latinLnBrk="0" hangingPunct="1">
        <a:defRPr sz="6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ollage of images of a brain&#10;&#10;Description automatically generated">
            <a:extLst>
              <a:ext uri="{FF2B5EF4-FFF2-40B4-BE49-F238E27FC236}">
                <a16:creationId xmlns:a16="http://schemas.microsoft.com/office/drawing/2014/main" id="{B76A6CC6-D7B9-7522-854B-902B72860B66}"/>
              </a:ext>
            </a:extLst>
          </p:cNvPr>
          <p:cNvPicPr>
            <a:picLocks noChangeAspect="1"/>
          </p:cNvPicPr>
          <p:nvPr/>
        </p:nvPicPr>
        <p:blipFill rotWithShape="1">
          <a:blip r:embed="rId3"/>
          <a:srcRect l="-2" t="2511" r="70000" b="74094"/>
          <a:stretch/>
        </p:blipFill>
        <p:spPr>
          <a:xfrm>
            <a:off x="8654849" y="8248591"/>
            <a:ext cx="5922098" cy="3587860"/>
          </a:xfrm>
          <a:prstGeom prst="rect">
            <a:avLst/>
          </a:prstGeom>
        </p:spPr>
      </p:pic>
      <p:pic>
        <p:nvPicPr>
          <p:cNvPr id="20" name="Picture 19" descr="A diagram of a sequence of sequence of sequence of sequence of sequence of sequence of sequence of sequence of sequence of sequence of sequence of sequence of sequence of sequence of sequence of sequence of sequence of sequence&#10;&#10;Description automatically generated">
            <a:extLst>
              <a:ext uri="{FF2B5EF4-FFF2-40B4-BE49-F238E27FC236}">
                <a16:creationId xmlns:a16="http://schemas.microsoft.com/office/drawing/2014/main" id="{D0491F00-C5BE-1CA0-CD6C-D783FF729016}"/>
              </a:ext>
            </a:extLst>
          </p:cNvPr>
          <p:cNvPicPr>
            <a:picLocks noChangeAspect="1"/>
          </p:cNvPicPr>
          <p:nvPr/>
        </p:nvPicPr>
        <p:blipFill>
          <a:blip r:embed="rId4"/>
          <a:stretch>
            <a:fillRect/>
          </a:stretch>
        </p:blipFill>
        <p:spPr>
          <a:xfrm>
            <a:off x="8809258" y="12086846"/>
            <a:ext cx="6155277" cy="4864703"/>
          </a:xfrm>
          <a:prstGeom prst="rect">
            <a:avLst/>
          </a:prstGeom>
        </p:spPr>
      </p:pic>
      <p:sp>
        <p:nvSpPr>
          <p:cNvPr id="15" name="Rounded Rectangle 14">
            <a:extLst>
              <a:ext uri="{FF2B5EF4-FFF2-40B4-BE49-F238E27FC236}">
                <a16:creationId xmlns:a16="http://schemas.microsoft.com/office/drawing/2014/main" id="{198C4ADF-8F8F-D7EF-A051-43F5FBBB332B}"/>
              </a:ext>
            </a:extLst>
          </p:cNvPr>
          <p:cNvSpPr/>
          <p:nvPr/>
        </p:nvSpPr>
        <p:spPr>
          <a:xfrm>
            <a:off x="674263" y="27130103"/>
            <a:ext cx="13902684" cy="5201752"/>
          </a:xfrm>
          <a:prstGeom prst="roundRect">
            <a:avLst>
              <a:gd name="adj" fmla="val 7722"/>
            </a:avLst>
          </a:prstGeom>
          <a:solidFill>
            <a:schemeClr val="bg2">
              <a:alpha val="44535"/>
            </a:schemeClr>
          </a:solidFill>
          <a:ln w="444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 Same Side Corner Rectangle 2">
            <a:extLst>
              <a:ext uri="{FF2B5EF4-FFF2-40B4-BE49-F238E27FC236}">
                <a16:creationId xmlns:a16="http://schemas.microsoft.com/office/drawing/2014/main" id="{F7003C1B-BA0D-CA29-A9C4-BFA19DE19D27}"/>
              </a:ext>
            </a:extLst>
          </p:cNvPr>
          <p:cNvSpPr/>
          <p:nvPr/>
        </p:nvSpPr>
        <p:spPr>
          <a:xfrm>
            <a:off x="599939" y="17724003"/>
            <a:ext cx="13941602" cy="944650"/>
          </a:xfrm>
          <a:prstGeom prst="round2SameRect">
            <a:avLst/>
          </a:prstGeom>
          <a:solidFill>
            <a:schemeClr val="accent1"/>
          </a:solidFill>
          <a:ln w="12700"/>
          <a:effectLst/>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5400" b="1">
                <a:solidFill>
                  <a:schemeClr val="bg1">
                    <a:lumMod val="95000"/>
                  </a:schemeClr>
                </a:solidFill>
                <a:latin typeface="Myriad Pro" panose="020B0503030403020204" pitchFamily="34" charset="0"/>
              </a:rPr>
              <a:t>Methods</a:t>
            </a:r>
          </a:p>
        </p:txBody>
      </p:sp>
      <p:sp>
        <p:nvSpPr>
          <p:cNvPr id="43" name="Rectangle 42"/>
          <p:cNvSpPr/>
          <p:nvPr/>
        </p:nvSpPr>
        <p:spPr>
          <a:xfrm flipV="1">
            <a:off x="637258" y="5574986"/>
            <a:ext cx="42533143" cy="1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en-US"/>
          </a:p>
        </p:txBody>
      </p:sp>
      <p:sp>
        <p:nvSpPr>
          <p:cNvPr id="4" name="Text Box 122"/>
          <p:cNvSpPr txBox="1">
            <a:spLocks noChangeArrowheads="1"/>
          </p:cNvSpPr>
          <p:nvPr/>
        </p:nvSpPr>
        <p:spPr bwMode="auto">
          <a:xfrm>
            <a:off x="6173443" y="-52746"/>
            <a:ext cx="37748237" cy="3295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37137" tIns="342842" rIns="137137" bIns="342842"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lnSpc>
                <a:spcPct val="110000"/>
              </a:lnSpc>
              <a:spcBef>
                <a:spcPct val="0"/>
              </a:spcBef>
            </a:pPr>
            <a:r>
              <a:rPr lang="en-GB" sz="8000" b="1">
                <a:latin typeface="Arial"/>
                <a:cs typeface="Arial"/>
              </a:rPr>
              <a:t>Examining changes in global chromatin accessibility in human </a:t>
            </a:r>
            <a:r>
              <a:rPr lang="en-GB" sz="8000" b="1" err="1">
                <a:latin typeface="Arial"/>
                <a:cs typeface="Arial"/>
              </a:rPr>
              <a:t>fetal</a:t>
            </a:r>
            <a:r>
              <a:rPr lang="en-GB" sz="8000" b="1">
                <a:latin typeface="Arial"/>
                <a:cs typeface="Arial"/>
              </a:rPr>
              <a:t> cortex cells over time</a:t>
            </a:r>
            <a:endParaRPr lang="en-US" altLang="en-US" sz="8000" b="1">
              <a:latin typeface="Arial" panose="020B0604020202020204" pitchFamily="34" charset="0"/>
              <a:cs typeface="Arial" panose="020B0604020202020204" pitchFamily="34" charset="0"/>
            </a:endParaRPr>
          </a:p>
        </p:txBody>
      </p:sp>
      <p:sp>
        <p:nvSpPr>
          <p:cNvPr id="5" name="Text Box 123"/>
          <p:cNvSpPr txBox="1">
            <a:spLocks noChangeArrowheads="1"/>
          </p:cNvSpPr>
          <p:nvPr/>
        </p:nvSpPr>
        <p:spPr bwMode="auto">
          <a:xfrm>
            <a:off x="6892346" y="3204563"/>
            <a:ext cx="38053036" cy="2169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37" tIns="137137" rIns="137137" bIns="137137" anchor="ctr" anchorCtr="0"/>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a:spcAft>
                <a:spcPts val="2400"/>
              </a:spcAft>
            </a:pPr>
            <a:r>
              <a:rPr lang="en-US" sz="5400" b="1">
                <a:latin typeface="Myriad Pro"/>
                <a:cs typeface="Helvetica"/>
              </a:rPr>
              <a:t>Olivia Spanish</a:t>
            </a:r>
            <a:r>
              <a:rPr lang="en-US" sz="5400" b="1" baseline="30000">
                <a:latin typeface="Myriad Pro"/>
                <a:cs typeface="Helvetica"/>
              </a:rPr>
              <a:t>1</a:t>
            </a:r>
            <a:r>
              <a:rPr lang="en-US" sz="5400" b="1">
                <a:latin typeface="Myriad Pro"/>
                <a:cs typeface="Helvetica"/>
              </a:rPr>
              <a:t>,   Lyza Lash</a:t>
            </a:r>
            <a:r>
              <a:rPr lang="en-US" sz="5400" b="1" baseline="30000">
                <a:latin typeface="Myriad Pro"/>
                <a:cs typeface="Helvetica"/>
              </a:rPr>
              <a:t>2</a:t>
            </a:r>
            <a:r>
              <a:rPr lang="en-US" sz="5400" b="1">
                <a:latin typeface="Myriad Pro"/>
                <a:cs typeface="Helvetica"/>
              </a:rPr>
              <a:t>, and   Lucy Delph</a:t>
            </a:r>
            <a:r>
              <a:rPr lang="en-US" sz="5400" b="1" baseline="30000">
                <a:latin typeface="Myriad Pro"/>
                <a:cs typeface="Helvetica"/>
              </a:rPr>
              <a:t>3</a:t>
            </a:r>
          </a:p>
          <a:p>
            <a:pPr algn="ctr">
              <a:spcAft>
                <a:spcPts val="2400"/>
              </a:spcAft>
            </a:pPr>
            <a:r>
              <a:rPr lang="en-US" sz="4400" b="1" baseline="30000">
                <a:latin typeface="Myriad Pro"/>
                <a:cs typeface="Helvetica"/>
              </a:rPr>
              <a:t>1</a:t>
            </a:r>
            <a:r>
              <a:rPr lang="en-US" sz="4400" b="1">
                <a:latin typeface="Myriad Pro"/>
                <a:cs typeface="Helvetica"/>
              </a:rPr>
              <a:t>Cal State University Los Angeles, </a:t>
            </a:r>
            <a:r>
              <a:rPr lang="en-US" sz="4400" b="1" baseline="30000">
                <a:latin typeface="Myriad Pro"/>
                <a:cs typeface="Helvetica"/>
              </a:rPr>
              <a:t>2</a:t>
            </a:r>
            <a:r>
              <a:rPr lang="en-US" sz="4400" b="1">
                <a:latin typeface="Myriad Pro"/>
                <a:cs typeface="Helvetica"/>
              </a:rPr>
              <a:t>Wayne State University, </a:t>
            </a:r>
            <a:r>
              <a:rPr lang="en-US" sz="4400" b="1" baseline="30000">
                <a:latin typeface="Myriad Pro"/>
                <a:cs typeface="Helvetica"/>
              </a:rPr>
              <a:t>3</a:t>
            </a:r>
            <a:r>
              <a:rPr lang="en-US" sz="4400" b="1">
                <a:latin typeface="Myriad Pro"/>
                <a:cs typeface="Helvetica"/>
              </a:rPr>
              <a:t>University of Bristol</a:t>
            </a:r>
            <a:endParaRPr lang="en-US" sz="4400" b="1" baseline="30000">
              <a:latin typeface="Myriad Pro"/>
              <a:cs typeface="Helvetica"/>
            </a:endParaRPr>
          </a:p>
          <a:p>
            <a:pPr algn="ctr" eaLnBrk="1" hangingPunct="1">
              <a:spcAft>
                <a:spcPts val="2400"/>
              </a:spcAft>
            </a:pPr>
            <a:r>
              <a:rPr lang="en-CA" sz="4400">
                <a:latin typeface="Myriad Pro"/>
                <a:cs typeface="Helvetica"/>
              </a:rPr>
              <a:t>Department of Biostatistics, University of Michigan, Ann Arbor, MI</a:t>
            </a:r>
            <a:endParaRPr lang="en-US" sz="4400">
              <a:latin typeface="Myriad Pro"/>
              <a:cs typeface="Helvetica"/>
            </a:endParaRPr>
          </a:p>
        </p:txBody>
      </p:sp>
      <p:sp>
        <p:nvSpPr>
          <p:cNvPr id="26" name="TextBox 25"/>
          <p:cNvSpPr txBox="1"/>
          <p:nvPr/>
        </p:nvSpPr>
        <p:spPr>
          <a:xfrm>
            <a:off x="29540690" y="27723140"/>
            <a:ext cx="13742048" cy="5309121"/>
          </a:xfrm>
          <a:prstGeom prst="rect">
            <a:avLst/>
          </a:prstGeom>
          <a:noFill/>
        </p:spPr>
        <p:txBody>
          <a:bodyPr wrap="square" lIns="68568" tIns="68568" rIns="68568" bIns="68568" numCol="1" spcCol="342842" rtlCol="0" anchor="t">
            <a:spAutoFit/>
          </a:bodyPr>
          <a:lstStyle/>
          <a:p>
            <a:pPr rtl="0" fontAlgn="base">
              <a:spcBef>
                <a:spcPts val="1200"/>
              </a:spcBef>
              <a:spcAft>
                <a:spcPts val="0"/>
              </a:spcAft>
              <a:buFont typeface="+mj-lt"/>
              <a:buAutoNum type="arabicPeriod"/>
            </a:pPr>
            <a:r>
              <a:rPr lang="en-US" sz="2400" b="0" i="1" u="none" strike="noStrike">
                <a:solidFill>
                  <a:srgbClr val="000000"/>
                </a:solidFill>
                <a:effectLst/>
              </a:rPr>
              <a:t>Prenatal development</a:t>
            </a:r>
            <a:r>
              <a:rPr lang="en-US" sz="2400" b="0" i="0" u="none" strike="noStrike">
                <a:solidFill>
                  <a:srgbClr val="000000"/>
                </a:solidFill>
                <a:effectLst/>
              </a:rPr>
              <a:t> (no date) </a:t>
            </a:r>
            <a:r>
              <a:rPr lang="en-US" sz="2400" b="0" i="1" u="none" strike="noStrike" err="1">
                <a:solidFill>
                  <a:srgbClr val="000000"/>
                </a:solidFill>
                <a:effectLst/>
              </a:rPr>
              <a:t>BrainKart</a:t>
            </a:r>
            <a:r>
              <a:rPr lang="en-US" sz="2400" b="0" i="0" u="none" strike="noStrike">
                <a:solidFill>
                  <a:srgbClr val="000000"/>
                </a:solidFill>
                <a:effectLst/>
              </a:rPr>
              <a:t>. Available at: https://</a:t>
            </a:r>
            <a:r>
              <a:rPr lang="en-US" sz="2400" b="0" i="0" u="none" strike="noStrike" err="1">
                <a:solidFill>
                  <a:srgbClr val="000000"/>
                </a:solidFill>
                <a:effectLst/>
              </a:rPr>
              <a:t>www.brainkart.com</a:t>
            </a:r>
            <a:r>
              <a:rPr lang="en-US" sz="2400" b="0" i="0" u="none" strike="noStrike">
                <a:solidFill>
                  <a:srgbClr val="000000"/>
                </a:solidFill>
                <a:effectLst/>
              </a:rPr>
              <a:t>/article/Prenatal-Development_29450/ (Accessed: 15 July 2024). </a:t>
            </a:r>
          </a:p>
          <a:p>
            <a:pPr rtl="0" fontAlgn="base">
              <a:spcBef>
                <a:spcPts val="0"/>
              </a:spcBef>
              <a:spcAft>
                <a:spcPts val="0"/>
              </a:spcAft>
              <a:buFont typeface="+mj-lt"/>
              <a:buAutoNum type="arabicPeriod"/>
            </a:pPr>
            <a:r>
              <a:rPr lang="en-US" sz="2400" b="0" i="0" u="none" strike="noStrike">
                <a:solidFill>
                  <a:srgbClr val="000000"/>
                </a:solidFill>
                <a:effectLst/>
              </a:rPr>
              <a:t>Dillinger, S. (2021) </a:t>
            </a:r>
            <a:r>
              <a:rPr lang="en-US" sz="2400" b="0" i="1" u="none" strike="noStrike">
                <a:solidFill>
                  <a:srgbClr val="000000"/>
                </a:solidFill>
                <a:effectLst/>
              </a:rPr>
              <a:t>Complete guide to understanding and using ATAC-Seq</a:t>
            </a:r>
            <a:r>
              <a:rPr lang="en-US" sz="2400" b="0" i="0" u="none" strike="noStrike">
                <a:solidFill>
                  <a:srgbClr val="000000"/>
                </a:solidFill>
                <a:effectLst/>
              </a:rPr>
              <a:t>, </a:t>
            </a:r>
            <a:r>
              <a:rPr lang="en-US" sz="2400" b="0" i="1" u="none" strike="noStrike">
                <a:solidFill>
                  <a:srgbClr val="000000"/>
                </a:solidFill>
                <a:effectLst/>
              </a:rPr>
              <a:t>Active Motif</a:t>
            </a:r>
            <a:r>
              <a:rPr lang="en-US" sz="2400" b="0" i="0" u="none" strike="noStrike">
                <a:solidFill>
                  <a:srgbClr val="000000"/>
                </a:solidFill>
                <a:effectLst/>
              </a:rPr>
              <a:t>. Available at: https://</a:t>
            </a:r>
            <a:r>
              <a:rPr lang="en-US" sz="2400" b="0" i="0" u="none" strike="noStrike" err="1">
                <a:solidFill>
                  <a:srgbClr val="000000"/>
                </a:solidFill>
                <a:effectLst/>
              </a:rPr>
              <a:t>www.activemotif.com</a:t>
            </a:r>
            <a:r>
              <a:rPr lang="en-US" sz="2400" b="0" i="0" u="none" strike="noStrike">
                <a:solidFill>
                  <a:srgbClr val="000000"/>
                </a:solidFill>
                <a:effectLst/>
              </a:rPr>
              <a:t>/blog-</a:t>
            </a:r>
            <a:r>
              <a:rPr lang="en-US" sz="2400" b="0" i="0" u="none" strike="noStrike" err="1">
                <a:solidFill>
                  <a:srgbClr val="000000"/>
                </a:solidFill>
                <a:effectLst/>
              </a:rPr>
              <a:t>atac</a:t>
            </a:r>
            <a:r>
              <a:rPr lang="en-US" sz="2400" b="0" i="0" u="none" strike="noStrike">
                <a:solidFill>
                  <a:srgbClr val="000000"/>
                </a:solidFill>
                <a:effectLst/>
              </a:rPr>
              <a:t>-seq (Accessed: 10 July 2024).</a:t>
            </a:r>
          </a:p>
          <a:p>
            <a:pPr rtl="0" fontAlgn="base">
              <a:spcBef>
                <a:spcPts val="0"/>
              </a:spcBef>
              <a:spcAft>
                <a:spcPts val="0"/>
              </a:spcAft>
              <a:buFont typeface="+mj-lt"/>
              <a:buAutoNum type="arabicPeriod"/>
            </a:pPr>
            <a:r>
              <a:rPr lang="en-US" sz="2400" b="0" i="0" u="none" strike="noStrike">
                <a:solidFill>
                  <a:srgbClr val="000000"/>
                </a:solidFill>
                <a:effectLst/>
              </a:rPr>
              <a:t>G., M. </a:t>
            </a:r>
            <a:r>
              <a:rPr lang="en-US" sz="2400" b="0" i="1" u="none" strike="noStrike">
                <a:solidFill>
                  <a:srgbClr val="000000"/>
                </a:solidFill>
                <a:effectLst/>
              </a:rPr>
              <a:t>et al.</a:t>
            </a:r>
            <a:r>
              <a:rPr lang="en-US" sz="2400" b="0" i="0" u="none" strike="noStrike">
                <a:solidFill>
                  <a:srgbClr val="000000"/>
                </a:solidFill>
                <a:effectLst/>
              </a:rPr>
              <a:t> (2023) </a:t>
            </a:r>
            <a:r>
              <a:rPr lang="en-US" sz="2400" b="0" i="1" u="none" strike="noStrike">
                <a:solidFill>
                  <a:srgbClr val="000000"/>
                </a:solidFill>
                <a:effectLst/>
              </a:rPr>
              <a:t>Matej G.</a:t>
            </a:r>
            <a:r>
              <a:rPr lang="en-US" sz="2400" b="0" i="0" u="none" strike="noStrike">
                <a:solidFill>
                  <a:srgbClr val="000000"/>
                </a:solidFill>
                <a:effectLst/>
              </a:rPr>
              <a:t>, </a:t>
            </a:r>
            <a:r>
              <a:rPr lang="en-US" sz="2400" b="0" i="1" u="none" strike="noStrike" err="1">
                <a:solidFill>
                  <a:srgbClr val="000000"/>
                </a:solidFill>
                <a:effectLst/>
              </a:rPr>
              <a:t>Healthiack</a:t>
            </a:r>
            <a:r>
              <a:rPr lang="en-US" sz="2400" b="0" i="0" u="none" strike="noStrike">
                <a:solidFill>
                  <a:srgbClr val="000000"/>
                </a:solidFill>
                <a:effectLst/>
              </a:rPr>
              <a:t>. Available at: https://</a:t>
            </a:r>
            <a:r>
              <a:rPr lang="en-US" sz="2400" b="0" i="0" u="none" strike="noStrike" err="1">
                <a:solidFill>
                  <a:srgbClr val="000000"/>
                </a:solidFill>
                <a:effectLst/>
              </a:rPr>
              <a:t>healthiack.com</a:t>
            </a:r>
            <a:r>
              <a:rPr lang="en-US" sz="2400" b="0" i="0" u="none" strike="noStrike">
                <a:solidFill>
                  <a:srgbClr val="000000"/>
                </a:solidFill>
                <a:effectLst/>
              </a:rPr>
              <a:t>/encyclopedia/pictures-of-cerebral-cortex (Accessed: 16 July 2024). </a:t>
            </a:r>
          </a:p>
          <a:p>
            <a:pPr rtl="0" fontAlgn="base">
              <a:spcBef>
                <a:spcPts val="0"/>
              </a:spcBef>
              <a:spcAft>
                <a:spcPts val="0"/>
              </a:spcAft>
              <a:buFont typeface="+mj-lt"/>
              <a:buAutoNum type="arabicPeriod"/>
            </a:pPr>
            <a:r>
              <a:rPr lang="en-US" sz="2400" b="0" i="0" u="none" strike="noStrike">
                <a:solidFill>
                  <a:srgbClr val="000000"/>
                </a:solidFill>
                <a:effectLst/>
              </a:rPr>
              <a:t>Trevino AE, Müller F, Andersen J, Sundaram L, </a:t>
            </a:r>
            <a:r>
              <a:rPr lang="en-US" sz="2400" b="0" i="0" u="none" strike="noStrike" err="1">
                <a:solidFill>
                  <a:srgbClr val="000000"/>
                </a:solidFill>
                <a:effectLst/>
              </a:rPr>
              <a:t>Kathiria</a:t>
            </a:r>
            <a:r>
              <a:rPr lang="en-US" sz="2400" b="0" i="0" u="none" strike="noStrike">
                <a:solidFill>
                  <a:srgbClr val="000000"/>
                </a:solidFill>
                <a:effectLst/>
              </a:rPr>
              <a:t> A, </a:t>
            </a:r>
            <a:r>
              <a:rPr lang="en-US" sz="2400" b="0" i="0" u="none" strike="noStrike" err="1">
                <a:solidFill>
                  <a:srgbClr val="000000"/>
                </a:solidFill>
                <a:effectLst/>
              </a:rPr>
              <a:t>Shcherbina</a:t>
            </a:r>
            <a:r>
              <a:rPr lang="en-US" sz="2400" b="0" i="0" u="none" strike="noStrike">
                <a:solidFill>
                  <a:srgbClr val="000000"/>
                </a:solidFill>
                <a:effectLst/>
              </a:rPr>
              <a:t> A, </a:t>
            </a:r>
            <a:r>
              <a:rPr lang="en-US" sz="2400" b="0" i="0" u="none" strike="noStrike" err="1">
                <a:solidFill>
                  <a:srgbClr val="000000"/>
                </a:solidFill>
                <a:effectLst/>
              </a:rPr>
              <a:t>Farh</a:t>
            </a:r>
            <a:r>
              <a:rPr lang="en-US" sz="2400" b="0" i="0" u="none" strike="noStrike">
                <a:solidFill>
                  <a:srgbClr val="000000"/>
                </a:solidFill>
                <a:effectLst/>
              </a:rPr>
              <a:t> K, Chang HY, </a:t>
            </a:r>
            <a:r>
              <a:rPr lang="en-US" sz="2400" b="0" i="0" u="none" strike="noStrike" err="1">
                <a:solidFill>
                  <a:srgbClr val="000000"/>
                </a:solidFill>
                <a:effectLst/>
              </a:rPr>
              <a:t>Pașca</a:t>
            </a:r>
            <a:r>
              <a:rPr lang="en-US" sz="2400" b="0" i="0" u="none" strike="noStrike">
                <a:solidFill>
                  <a:srgbClr val="000000"/>
                </a:solidFill>
                <a:effectLst/>
              </a:rPr>
              <a:t> AM, </a:t>
            </a:r>
            <a:r>
              <a:rPr lang="en-US" sz="2400" b="0" i="0" u="none" strike="noStrike" err="1">
                <a:solidFill>
                  <a:srgbClr val="000000"/>
                </a:solidFill>
                <a:effectLst/>
              </a:rPr>
              <a:t>Kundaje</a:t>
            </a:r>
            <a:r>
              <a:rPr lang="en-US" sz="2400" b="0" i="0" u="none" strike="noStrike">
                <a:solidFill>
                  <a:srgbClr val="000000"/>
                </a:solidFill>
                <a:effectLst/>
              </a:rPr>
              <a:t> A, </a:t>
            </a:r>
            <a:r>
              <a:rPr lang="en-US" sz="2400" b="0" i="0" u="none" strike="noStrike" err="1">
                <a:solidFill>
                  <a:srgbClr val="000000"/>
                </a:solidFill>
                <a:effectLst/>
              </a:rPr>
              <a:t>Pașca</a:t>
            </a:r>
            <a:r>
              <a:rPr lang="en-US" sz="2400" b="0" i="0" u="none" strike="noStrike">
                <a:solidFill>
                  <a:srgbClr val="000000"/>
                </a:solidFill>
                <a:effectLst/>
              </a:rPr>
              <a:t> SP, Greenleaf WJ. Chromatin and gene-regulatory dynamics of the developing human cerebral cortex at single-cell resolution. Cell. 2021 Sep 16;184(19):5053-5069.e23. </a:t>
            </a:r>
            <a:r>
              <a:rPr lang="en-US" sz="2400" b="0" i="0" u="none" strike="noStrike" err="1">
                <a:solidFill>
                  <a:srgbClr val="000000"/>
                </a:solidFill>
                <a:effectLst/>
              </a:rPr>
              <a:t>doi</a:t>
            </a:r>
            <a:r>
              <a:rPr lang="en-US" sz="2400" b="0" i="0" u="none" strike="noStrike">
                <a:solidFill>
                  <a:srgbClr val="000000"/>
                </a:solidFill>
                <a:effectLst/>
              </a:rPr>
              <a:t>: 10.1016/j.cell.2021.07.039. </a:t>
            </a:r>
            <a:r>
              <a:rPr lang="en-US" sz="2400" b="0" i="0" u="none" strike="noStrike" err="1">
                <a:solidFill>
                  <a:srgbClr val="000000"/>
                </a:solidFill>
                <a:effectLst/>
              </a:rPr>
              <a:t>Epub</a:t>
            </a:r>
            <a:r>
              <a:rPr lang="en-US" sz="2400" b="0" i="0" u="none" strike="noStrike">
                <a:solidFill>
                  <a:srgbClr val="000000"/>
                </a:solidFill>
                <a:effectLst/>
              </a:rPr>
              <a:t> 2021 Aug 13. PMID: 34390642. </a:t>
            </a:r>
          </a:p>
          <a:p>
            <a:pPr rtl="0" fontAlgn="base">
              <a:spcBef>
                <a:spcPts val="0"/>
              </a:spcBef>
              <a:spcAft>
                <a:spcPts val="0"/>
              </a:spcAft>
              <a:buFont typeface="+mj-lt"/>
              <a:buAutoNum type="arabicPeriod"/>
            </a:pPr>
            <a:r>
              <a:rPr lang="en-US" sz="2400" b="0" i="0" u="none" strike="noStrike">
                <a:solidFill>
                  <a:srgbClr val="212121"/>
                </a:solidFill>
                <a:effectLst/>
                <a:highlight>
                  <a:srgbClr val="FFFFFF"/>
                </a:highlight>
              </a:rPr>
              <a:t>McNearney TA, </a:t>
            </a:r>
            <a:r>
              <a:rPr lang="en-US" sz="2400" b="0" i="0" u="none" strike="noStrike" err="1">
                <a:solidFill>
                  <a:srgbClr val="212121"/>
                </a:solidFill>
                <a:effectLst/>
                <a:highlight>
                  <a:srgbClr val="FFFFFF"/>
                </a:highlight>
              </a:rPr>
              <a:t>Westlund</a:t>
            </a:r>
            <a:r>
              <a:rPr lang="en-US" sz="2400" b="0" i="0" u="none" strike="noStrike">
                <a:solidFill>
                  <a:srgbClr val="212121"/>
                </a:solidFill>
                <a:effectLst/>
                <a:highlight>
                  <a:srgbClr val="FFFFFF"/>
                </a:highlight>
              </a:rPr>
              <a:t> KN. Pluripotential GluN1 (NMDA NR1): Functional Significance in Cellular Nuclei in Pain/Nociception. Int J Mol Sci. 2023 Aug 25;24(17):13196. </a:t>
            </a:r>
            <a:r>
              <a:rPr lang="en-US" sz="2400" b="0" i="0" u="none" strike="noStrike" err="1">
                <a:solidFill>
                  <a:srgbClr val="212121"/>
                </a:solidFill>
                <a:effectLst/>
                <a:highlight>
                  <a:srgbClr val="FFFFFF"/>
                </a:highlight>
              </a:rPr>
              <a:t>doi</a:t>
            </a:r>
            <a:r>
              <a:rPr lang="en-US" sz="2400" b="0" i="0" u="none" strike="noStrike">
                <a:solidFill>
                  <a:srgbClr val="212121"/>
                </a:solidFill>
                <a:effectLst/>
                <a:highlight>
                  <a:srgbClr val="FFFFFF"/>
                </a:highlight>
              </a:rPr>
              <a:t>: 10.3390/ijms241713196. PMID: 37686003; PMCID: PMC10488196.</a:t>
            </a:r>
            <a:endParaRPr lang="en-US" sz="2400" b="0" i="0" u="none" strike="noStrike">
              <a:solidFill>
                <a:srgbClr val="000000"/>
              </a:solidFill>
              <a:effectLst/>
            </a:endParaRPr>
          </a:p>
          <a:p>
            <a:pPr rtl="0" fontAlgn="base">
              <a:spcBef>
                <a:spcPts val="0"/>
              </a:spcBef>
              <a:spcAft>
                <a:spcPts val="0"/>
              </a:spcAft>
            </a:pPr>
            <a:endParaRPr lang="en-US" sz="2400"/>
          </a:p>
        </p:txBody>
      </p:sp>
      <p:sp>
        <p:nvSpPr>
          <p:cNvPr id="27" name="TextBox 26"/>
          <p:cNvSpPr txBox="1"/>
          <p:nvPr/>
        </p:nvSpPr>
        <p:spPr>
          <a:xfrm>
            <a:off x="29540650" y="27163437"/>
            <a:ext cx="13641769" cy="561680"/>
          </a:xfrm>
          <a:prstGeom prst="rect">
            <a:avLst/>
          </a:prstGeom>
          <a:noFill/>
        </p:spPr>
        <p:txBody>
          <a:bodyPr wrap="square" lIns="68568" tIns="34284" rIns="68568" bIns="34284" rtlCol="0">
            <a:spAutoFit/>
          </a:bodyPr>
          <a:lstStyle/>
          <a:p>
            <a:r>
              <a:rPr lang="en-US" sz="3200" b="1">
                <a:latin typeface="Myriad Pro" panose="020B0503030403020204" pitchFamily="34" charset="0"/>
              </a:rPr>
              <a:t>References</a:t>
            </a:r>
          </a:p>
        </p:txBody>
      </p:sp>
      <p:sp>
        <p:nvSpPr>
          <p:cNvPr id="10" name="Text Box 189"/>
          <p:cNvSpPr txBox="1">
            <a:spLocks noChangeArrowheads="1"/>
          </p:cNvSpPr>
          <p:nvPr/>
        </p:nvSpPr>
        <p:spPr bwMode="auto">
          <a:xfrm>
            <a:off x="627411" y="7253809"/>
            <a:ext cx="8360860" cy="7940589"/>
          </a:xfrm>
          <a:prstGeom prst="rect">
            <a:avLst/>
          </a:prstGeom>
          <a:noFill/>
          <a:ln w="12700">
            <a:noFill/>
          </a:ln>
          <a:effectLst/>
        </p:spPr>
        <p:txBody>
          <a:bodyPr wrap="square" lIns="137137" tIns="137137" rIns="137137" bIns="137137" anchor="t">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457200" eaLnBrk="1" hangingPunct="1">
              <a:spcAft>
                <a:spcPts val="1500"/>
              </a:spcAft>
              <a:buFont typeface="Wingdings" panose="05000000000000000000" pitchFamily="2" charset="2"/>
              <a:buChar char="q"/>
            </a:pPr>
            <a:r>
              <a:rPr lang="en-CA" sz="3200">
                <a:latin typeface="Garamond"/>
                <a:cs typeface="Arial"/>
              </a:rPr>
              <a:t>Chromatin, a DNA-protein complex, influences gene expression during cortex development</a:t>
            </a:r>
            <a:endParaRPr lang="en-US"/>
          </a:p>
          <a:p>
            <a:pPr marL="457200" indent="-457200">
              <a:spcAft>
                <a:spcPts val="1500"/>
              </a:spcAft>
              <a:buFont typeface="Wingdings" panose="05000000000000000000" pitchFamily="2" charset="2"/>
              <a:buChar char="q"/>
            </a:pPr>
            <a:r>
              <a:rPr lang="en-CA" sz="3200">
                <a:latin typeface="Garamond"/>
                <a:cs typeface="Arial"/>
              </a:rPr>
              <a:t>Gene expression fluctuation can be measured by assessing open chromatin via ATAC-seq – accessible DNA cleaved with Tn5 transposase,  amplified and sequenced</a:t>
            </a:r>
            <a:endParaRPr lang="en-CA">
              <a:latin typeface="Arial"/>
              <a:cs typeface="Arial"/>
            </a:endParaRPr>
          </a:p>
          <a:p>
            <a:pPr marL="457200" indent="-457200">
              <a:spcAft>
                <a:spcPts val="1500"/>
              </a:spcAft>
              <a:buFont typeface="Wingdings" panose="05000000000000000000" pitchFamily="2" charset="2"/>
              <a:buChar char="q"/>
            </a:pPr>
            <a:r>
              <a:rPr lang="en-CA" sz="3200">
                <a:latin typeface="Garamond"/>
                <a:cs typeface="Arial"/>
              </a:rPr>
              <a:t>Consequently, our project area focused on exploring how local and global chromatin accessibility changes over time</a:t>
            </a:r>
          </a:p>
          <a:p>
            <a:pPr marL="457200" indent="-457200">
              <a:spcAft>
                <a:spcPts val="1500"/>
              </a:spcAft>
              <a:buFont typeface="Wingdings" panose="05000000000000000000" pitchFamily="2" charset="2"/>
              <a:buChar char="q"/>
            </a:pPr>
            <a:r>
              <a:rPr lang="en-CA" sz="3200">
                <a:latin typeface="Garamond"/>
                <a:cs typeface="Arial"/>
              </a:rPr>
              <a:t>Our project included data collected from  elective second trimester human pregnancy terminations 4 samples for 4 timepoints</a:t>
            </a:r>
          </a:p>
          <a:p>
            <a:pPr marL="457200" indent="-457200">
              <a:spcAft>
                <a:spcPts val="1800"/>
              </a:spcAft>
              <a:buFont typeface="Wingdings" panose="05000000000000000000" pitchFamily="2" charset="2"/>
              <a:buChar char="q"/>
            </a:pPr>
            <a:endParaRPr lang="en-CA" sz="3200">
              <a:latin typeface="Garamond"/>
              <a:cs typeface="Arial"/>
            </a:endParaRPr>
          </a:p>
        </p:txBody>
      </p:sp>
      <p:sp>
        <p:nvSpPr>
          <p:cNvPr id="32" name="Round Same Side Corner Rectangle 31"/>
          <p:cNvSpPr/>
          <p:nvPr/>
        </p:nvSpPr>
        <p:spPr>
          <a:xfrm>
            <a:off x="637258" y="6324600"/>
            <a:ext cx="13941602" cy="944650"/>
          </a:xfrm>
          <a:prstGeom prst="round2SameRect">
            <a:avLst/>
          </a:prstGeom>
          <a:solidFill>
            <a:schemeClr val="accent1"/>
          </a:solidFill>
          <a:ln w="12700"/>
          <a:effectLst/>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5400" b="1">
                <a:solidFill>
                  <a:schemeClr val="bg1">
                    <a:lumMod val="95000"/>
                  </a:schemeClr>
                </a:solidFill>
                <a:latin typeface="Myriad Pro" panose="020B0503030403020204" pitchFamily="34" charset="0"/>
              </a:rPr>
              <a:t>Introduction</a:t>
            </a:r>
          </a:p>
        </p:txBody>
      </p:sp>
      <p:sp>
        <p:nvSpPr>
          <p:cNvPr id="73" name="Round Same Side Corner Rectangle 72"/>
          <p:cNvSpPr/>
          <p:nvPr/>
        </p:nvSpPr>
        <p:spPr>
          <a:xfrm>
            <a:off x="14930036" y="6324600"/>
            <a:ext cx="14178167" cy="943200"/>
          </a:xfrm>
          <a:prstGeom prst="round2SameRect">
            <a:avLst/>
          </a:prstGeom>
          <a:solidFill>
            <a:schemeClr val="accent1"/>
          </a:solidFill>
          <a:ln w="12700"/>
          <a:effectLst/>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5400" b="1">
                <a:solidFill>
                  <a:schemeClr val="bg1">
                    <a:lumMod val="95000"/>
                  </a:schemeClr>
                </a:solidFill>
                <a:latin typeface="Myriad Pro" panose="020B0503030403020204" pitchFamily="34" charset="0"/>
              </a:rPr>
              <a:t>Results</a:t>
            </a:r>
          </a:p>
        </p:txBody>
      </p:sp>
      <p:sp>
        <p:nvSpPr>
          <p:cNvPr id="93" name="Round Same Side Corner Rectangle 92"/>
          <p:cNvSpPr/>
          <p:nvPr/>
        </p:nvSpPr>
        <p:spPr>
          <a:xfrm>
            <a:off x="29529883" y="18771889"/>
            <a:ext cx="13652536" cy="943200"/>
          </a:xfrm>
          <a:prstGeom prst="round2SameRect">
            <a:avLst/>
          </a:prstGeom>
          <a:solidFill>
            <a:schemeClr val="accent1"/>
          </a:solidFill>
          <a:ln w="12700"/>
          <a:effectLst/>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5400" b="1">
                <a:solidFill>
                  <a:schemeClr val="bg1">
                    <a:lumMod val="95000"/>
                  </a:schemeClr>
                </a:solidFill>
                <a:latin typeface="Myriad Pro" panose="020B0503030403020204" pitchFamily="34" charset="0"/>
              </a:rPr>
              <a:t>Future Research</a:t>
            </a:r>
          </a:p>
        </p:txBody>
      </p:sp>
      <p:sp>
        <p:nvSpPr>
          <p:cNvPr id="94" name="Text Box 189"/>
          <p:cNvSpPr txBox="1">
            <a:spLocks noChangeArrowheads="1"/>
          </p:cNvSpPr>
          <p:nvPr/>
        </p:nvSpPr>
        <p:spPr bwMode="auto">
          <a:xfrm>
            <a:off x="29529883" y="19887958"/>
            <a:ext cx="13566325" cy="3847161"/>
          </a:xfrm>
          <a:prstGeom prst="rect">
            <a:avLst/>
          </a:prstGeom>
          <a:noFill/>
          <a:ln w="12700">
            <a:noFill/>
          </a:ln>
          <a:effectLst/>
        </p:spPr>
        <p:txBody>
          <a:bodyPr wrap="square" lIns="137137" tIns="137137" rIns="137137" bIns="137137" anchor="t">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457200" eaLnBrk="1" hangingPunct="1">
              <a:spcAft>
                <a:spcPts val="1200"/>
              </a:spcAft>
              <a:buFont typeface="Wingdings" pitchFamily="2" charset="2"/>
              <a:buChar char="q"/>
            </a:pPr>
            <a:r>
              <a:rPr lang="en-CA" sz="3200">
                <a:latin typeface="+mn-lt"/>
              </a:rPr>
              <a:t>Explore why certain genes are more accessible than others, especially at Week 20</a:t>
            </a:r>
          </a:p>
          <a:p>
            <a:pPr marL="457200" indent="-457200">
              <a:spcAft>
                <a:spcPts val="1200"/>
              </a:spcAft>
              <a:buFont typeface="Wingdings" panose="05000000000000000000" pitchFamily="2" charset="2"/>
              <a:buChar char="q"/>
            </a:pPr>
            <a:r>
              <a:rPr lang="en-CA" sz="3200">
                <a:latin typeface="+mn-lt"/>
              </a:rPr>
              <a:t>Consider using a different metric for gene accessibility</a:t>
            </a:r>
          </a:p>
          <a:p>
            <a:pPr marL="457200" indent="-457200">
              <a:spcAft>
                <a:spcPts val="1200"/>
              </a:spcAft>
              <a:buFont typeface="Wingdings" panose="05000000000000000000" pitchFamily="2" charset="2"/>
              <a:buChar char="q"/>
            </a:pPr>
            <a:r>
              <a:rPr lang="en-CA" sz="3200">
                <a:latin typeface="+mn-lt"/>
              </a:rPr>
              <a:t>Explore clustering tendencies overtime of t-SNE plots:</a:t>
            </a:r>
          </a:p>
          <a:p>
            <a:pPr marL="1200150" lvl="1" indent="-457200">
              <a:spcAft>
                <a:spcPts val="1200"/>
              </a:spcAft>
              <a:buFont typeface="Courier New" panose="05000000000000000000" pitchFamily="2" charset="2"/>
              <a:buChar char="o"/>
            </a:pPr>
            <a:r>
              <a:rPr lang="en-CA" sz="3200">
                <a:latin typeface="+mn-lt"/>
              </a:rPr>
              <a:t>Biological implications regarding how the increased variance of features relate to cell specialization over time. </a:t>
            </a:r>
          </a:p>
          <a:p>
            <a:pPr marL="1200150" lvl="1" indent="-457200">
              <a:spcAft>
                <a:spcPts val="1200"/>
              </a:spcAft>
              <a:buFont typeface="Courier New" panose="05000000000000000000" pitchFamily="2" charset="2"/>
              <a:buChar char="o"/>
            </a:pPr>
            <a:r>
              <a:rPr lang="en-CA" sz="3200">
                <a:latin typeface="+mn-lt"/>
              </a:rPr>
              <a:t>Further analysis of potential cell clustering at Week 24. </a:t>
            </a:r>
          </a:p>
        </p:txBody>
      </p:sp>
      <p:cxnSp>
        <p:nvCxnSpPr>
          <p:cNvPr id="37" name="Straight Connector 36"/>
          <p:cNvCxnSpPr>
            <a:cxnSpLocks/>
          </p:cNvCxnSpPr>
          <p:nvPr/>
        </p:nvCxnSpPr>
        <p:spPr>
          <a:xfrm>
            <a:off x="29552852" y="27130103"/>
            <a:ext cx="13543303"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6800" y="743641"/>
            <a:ext cx="4343400" cy="4308769"/>
          </a:xfrm>
          <a:prstGeom prst="rect">
            <a:avLst/>
          </a:prstGeom>
        </p:spPr>
      </p:pic>
      <p:pic>
        <p:nvPicPr>
          <p:cNvPr id="1034" name="Picture 10" descr="Admission Day в Ташкенте">
            <a:extLst>
              <a:ext uri="{FF2B5EF4-FFF2-40B4-BE49-F238E27FC236}">
                <a16:creationId xmlns:a16="http://schemas.microsoft.com/office/drawing/2014/main" id="{44377FEB-6C8B-4D03-AF7F-4FFF896E6E6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195" t="-2496" r="5195" b="-3552"/>
          <a:stretch/>
        </p:blipFill>
        <p:spPr bwMode="auto">
          <a:xfrm>
            <a:off x="37616200" y="1589900"/>
            <a:ext cx="3630362" cy="37635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BCC0E4A-68D2-D3F4-ADB5-66F4965E3C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20006" y="1743692"/>
            <a:ext cx="3563235" cy="3343447"/>
          </a:xfrm>
          <a:prstGeom prst="rect">
            <a:avLst/>
          </a:prstGeom>
          <a:noFill/>
          <a:extLst>
            <a:ext uri="{909E8E84-426E-40DD-AFC4-6F175D3DCCD1}">
              <a14:hiddenFill xmlns:a14="http://schemas.microsoft.com/office/drawing/2010/main">
                <a:solidFill>
                  <a:srgbClr val="FFFFFF"/>
                </a:solidFill>
              </a14:hiddenFill>
            </a:ext>
          </a:extLst>
        </p:spPr>
      </p:pic>
      <p:sp>
        <p:nvSpPr>
          <p:cNvPr id="29" name="Text Box 189">
            <a:extLst>
              <a:ext uri="{FF2B5EF4-FFF2-40B4-BE49-F238E27FC236}">
                <a16:creationId xmlns:a16="http://schemas.microsoft.com/office/drawing/2014/main" id="{DC52A54B-B135-90A1-0200-42C0784742A2}"/>
              </a:ext>
            </a:extLst>
          </p:cNvPr>
          <p:cNvSpPr txBox="1">
            <a:spLocks noChangeArrowheads="1"/>
          </p:cNvSpPr>
          <p:nvPr/>
        </p:nvSpPr>
        <p:spPr bwMode="auto">
          <a:xfrm>
            <a:off x="632283" y="18695258"/>
            <a:ext cx="13914576" cy="4908990"/>
          </a:xfrm>
          <a:prstGeom prst="rect">
            <a:avLst/>
          </a:prstGeom>
          <a:solidFill>
            <a:schemeClr val="bg1">
              <a:alpha val="0"/>
            </a:schemeClr>
          </a:solidFill>
          <a:ln w="12700">
            <a:noFill/>
          </a:ln>
          <a:effectLst/>
        </p:spPr>
        <p:txBody>
          <a:bodyPr wrap="square" lIns="137137" tIns="137137" rIns="137137" bIns="137137" anchor="t">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457200" algn="just" eaLnBrk="1" hangingPunct="1">
              <a:spcAft>
                <a:spcPts val="1800"/>
              </a:spcAft>
              <a:buFont typeface="Wingdings"/>
              <a:buChar char="q"/>
            </a:pPr>
            <a:r>
              <a:rPr lang="en-US" sz="3200">
                <a:latin typeface="+mn-lt"/>
              </a:rPr>
              <a:t>Create a quantification to describe the magnitude of chromatin accessibility for all genes. See Figure 1. This establishes a positional relationship between ATAC peaks and nearby genes.</a:t>
            </a:r>
          </a:p>
          <a:p>
            <a:pPr marL="457200" indent="-457200" algn="just" eaLnBrk="1" hangingPunct="1">
              <a:spcAft>
                <a:spcPts val="1800"/>
              </a:spcAft>
              <a:buFont typeface="Wingdings" panose="05000000000000000000" pitchFamily="2" charset="2"/>
              <a:buChar char="q"/>
            </a:pPr>
            <a:r>
              <a:rPr lang="en-US" sz="3200">
                <a:latin typeface="+mn-lt"/>
              </a:rPr>
              <a:t>Assess changes in global chromatin accessibility through each time point. </a:t>
            </a:r>
          </a:p>
          <a:p>
            <a:pPr marL="457200" indent="-457200" algn="just" eaLnBrk="1" hangingPunct="1">
              <a:spcAft>
                <a:spcPts val="1800"/>
              </a:spcAft>
              <a:buFont typeface="Wingdings" panose="05000000000000000000" pitchFamily="2" charset="2"/>
              <a:buChar char="q"/>
            </a:pPr>
            <a:r>
              <a:rPr lang="en-US" sz="3200">
                <a:latin typeface="+mn-lt"/>
              </a:rPr>
              <a:t>Analyze cell clustering and specialization patterns at the global level over time through t-SNE plots.</a:t>
            </a:r>
          </a:p>
          <a:p>
            <a:pPr marL="457200" indent="-457200" algn="just">
              <a:spcAft>
                <a:spcPts val="1800"/>
              </a:spcAft>
              <a:buFont typeface="Wingdings" panose="05000000000000000000" pitchFamily="2" charset="2"/>
              <a:buChar char="q"/>
            </a:pPr>
            <a:r>
              <a:rPr lang="en-US" sz="3200">
                <a:latin typeface="+mn-lt"/>
              </a:rPr>
              <a:t>Examine trends in global chromatin accessibility with time-series clustering to evaluate validity of observed trends in overall chromatin accessibility.</a:t>
            </a:r>
            <a:endParaRPr lang="en-US" sz="3200" b="1">
              <a:latin typeface="+mn-lt"/>
            </a:endParaRPr>
          </a:p>
        </p:txBody>
      </p:sp>
      <p:pic>
        <p:nvPicPr>
          <p:cNvPr id="6" name="Picture 5" descr="A white and yellow logo&#10;&#10;Description automatically generated">
            <a:extLst>
              <a:ext uri="{FF2B5EF4-FFF2-40B4-BE49-F238E27FC236}">
                <a16:creationId xmlns:a16="http://schemas.microsoft.com/office/drawing/2014/main" id="{0D4882F3-0B84-34DB-10DA-A2B991FB4C2F}"/>
              </a:ext>
            </a:extLst>
          </p:cNvPr>
          <p:cNvPicPr>
            <a:picLocks noChangeAspect="1"/>
          </p:cNvPicPr>
          <p:nvPr/>
        </p:nvPicPr>
        <p:blipFill>
          <a:blip r:embed="rId8"/>
          <a:stretch>
            <a:fillRect/>
          </a:stretch>
        </p:blipFill>
        <p:spPr>
          <a:xfrm>
            <a:off x="6812928" y="1292074"/>
            <a:ext cx="3311900" cy="3873835"/>
          </a:xfrm>
          <a:prstGeom prst="rect">
            <a:avLst/>
          </a:prstGeom>
        </p:spPr>
      </p:pic>
      <p:sp>
        <p:nvSpPr>
          <p:cNvPr id="8" name="Round Same Side Corner Rectangle 7">
            <a:extLst>
              <a:ext uri="{FF2B5EF4-FFF2-40B4-BE49-F238E27FC236}">
                <a16:creationId xmlns:a16="http://schemas.microsoft.com/office/drawing/2014/main" id="{3F97CEAF-E410-69D6-56FA-A08A2999A372}"/>
              </a:ext>
            </a:extLst>
          </p:cNvPr>
          <p:cNvSpPr/>
          <p:nvPr/>
        </p:nvSpPr>
        <p:spPr>
          <a:xfrm>
            <a:off x="29529883" y="23930246"/>
            <a:ext cx="13652537" cy="943200"/>
          </a:xfrm>
          <a:prstGeom prst="round2SameRect">
            <a:avLst/>
          </a:prstGeom>
          <a:solidFill>
            <a:schemeClr val="accent1"/>
          </a:solidFill>
          <a:ln w="12700"/>
          <a:effectLst/>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5400" b="1">
                <a:solidFill>
                  <a:schemeClr val="bg1">
                    <a:lumMod val="95000"/>
                  </a:schemeClr>
                </a:solidFill>
                <a:latin typeface="Myriad Pro" panose="020B0503030403020204" pitchFamily="34" charset="0"/>
              </a:rPr>
              <a:t>Acknowledgements</a:t>
            </a:r>
          </a:p>
        </p:txBody>
      </p:sp>
      <p:sp>
        <p:nvSpPr>
          <p:cNvPr id="9" name="Text Box 189">
            <a:extLst>
              <a:ext uri="{FF2B5EF4-FFF2-40B4-BE49-F238E27FC236}">
                <a16:creationId xmlns:a16="http://schemas.microsoft.com/office/drawing/2014/main" id="{D4A9C88F-F006-3C88-DBA5-D708D0370177}"/>
              </a:ext>
            </a:extLst>
          </p:cNvPr>
          <p:cNvSpPr txBox="1">
            <a:spLocks noChangeArrowheads="1"/>
          </p:cNvSpPr>
          <p:nvPr/>
        </p:nvSpPr>
        <p:spPr bwMode="auto">
          <a:xfrm>
            <a:off x="29529883" y="24984326"/>
            <a:ext cx="13828875" cy="2246722"/>
          </a:xfrm>
          <a:prstGeom prst="rect">
            <a:avLst/>
          </a:prstGeom>
          <a:noFill/>
          <a:ln w="12700">
            <a:noFill/>
          </a:ln>
          <a:effectLst/>
        </p:spPr>
        <p:txBody>
          <a:bodyPr wrap="square" lIns="137137" tIns="137137" rIns="137137" bIns="137137" anchor="t">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spcAft>
                <a:spcPts val="1200"/>
              </a:spcAft>
            </a:pPr>
            <a:r>
              <a:rPr lang="en-CA" sz="3200">
                <a:latin typeface="+mn-lt"/>
              </a:rPr>
              <a:t>This research was supported in part by the National Heart, Lung, and Blood Institute (NHLBI), grant R25HL147207. Thank you to </a:t>
            </a:r>
            <a:r>
              <a:rPr lang="en-CA" sz="3200">
                <a:latin typeface="+mn-lt"/>
                <a:cs typeface="Arial"/>
              </a:rPr>
              <a:t>Dr. Bhramar Mukherjee, Dr</a:t>
            </a:r>
            <a:r>
              <a:rPr lang="en-CA" sz="3200">
                <a:latin typeface="+mn-lt"/>
              </a:rPr>
              <a:t>. Matt </a:t>
            </a:r>
            <a:r>
              <a:rPr lang="en-CA" sz="3200" err="1">
                <a:latin typeface="+mn-lt"/>
              </a:rPr>
              <a:t>Zawistowski</a:t>
            </a:r>
            <a:r>
              <a:rPr lang="en-CA" sz="3200">
                <a:latin typeface="+mn-lt"/>
              </a:rPr>
              <a:t>, Dr. Xiang Zhou, Dr. Kelly </a:t>
            </a:r>
            <a:r>
              <a:rPr lang="en-CA" sz="3200" err="1">
                <a:latin typeface="+mn-lt"/>
              </a:rPr>
              <a:t>Bakulski</a:t>
            </a:r>
            <a:r>
              <a:rPr lang="en-CA" sz="3200">
                <a:latin typeface="+mn-lt"/>
              </a:rPr>
              <a:t>, Elysia Chou, Zheng Li, Hanna Venera, Kirill </a:t>
            </a:r>
            <a:r>
              <a:rPr lang="en-CA" sz="3200" err="1">
                <a:latin typeface="+mn-lt"/>
              </a:rPr>
              <a:t>Sabitov</a:t>
            </a:r>
            <a:r>
              <a:rPr lang="en-CA" sz="3200">
                <a:latin typeface="+mn-lt"/>
              </a:rPr>
              <a:t>, Sabrina Olsson, and our entire BDSI cohort!</a:t>
            </a:r>
          </a:p>
        </p:txBody>
      </p:sp>
      <p:pic>
        <p:nvPicPr>
          <p:cNvPr id="2050" name="Picture 2">
            <a:extLst>
              <a:ext uri="{FF2B5EF4-FFF2-40B4-BE49-F238E27FC236}">
                <a16:creationId xmlns:a16="http://schemas.microsoft.com/office/drawing/2014/main" id="{21E4923F-11CC-10D3-7F73-9313304FB0E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5780"/>
          <a:stretch/>
        </p:blipFill>
        <p:spPr bwMode="auto">
          <a:xfrm>
            <a:off x="1063883" y="27373182"/>
            <a:ext cx="7097862" cy="4681309"/>
          </a:xfrm>
          <a:prstGeom prst="rect">
            <a:avLst/>
          </a:prstGeom>
          <a:noFill/>
          <a:extLst>
            <a:ext uri="{909E8E84-426E-40DD-AFC4-6F175D3DCCD1}">
              <a14:hiddenFill xmlns:a14="http://schemas.microsoft.com/office/drawing/2010/main">
                <a:solidFill>
                  <a:srgbClr val="FFFFFF"/>
                </a:solidFill>
              </a14:hiddenFill>
            </a:ext>
          </a:extLst>
        </p:spPr>
      </p:pic>
      <p:sp>
        <p:nvSpPr>
          <p:cNvPr id="11" name="Round Same Side Corner Rectangle 10">
            <a:extLst>
              <a:ext uri="{FF2B5EF4-FFF2-40B4-BE49-F238E27FC236}">
                <a16:creationId xmlns:a16="http://schemas.microsoft.com/office/drawing/2014/main" id="{966E36E1-676E-AD77-05D8-3871ED4CF372}"/>
              </a:ext>
            </a:extLst>
          </p:cNvPr>
          <p:cNvSpPr/>
          <p:nvPr/>
        </p:nvSpPr>
        <p:spPr>
          <a:xfrm>
            <a:off x="633038" y="23524857"/>
            <a:ext cx="13875404" cy="769395"/>
          </a:xfrm>
          <a:prstGeom prst="round2Same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r>
              <a:rPr lang="en-US" sz="4800" b="1">
                <a:solidFill>
                  <a:schemeClr val="accent1"/>
                </a:solidFill>
                <a:latin typeface="Myriad Pro" panose="020B0503030403020204" pitchFamily="34" charset="0"/>
              </a:rPr>
              <a:t>Quantification Methods</a:t>
            </a:r>
          </a:p>
        </p:txBody>
      </p:sp>
      <p:sp>
        <p:nvSpPr>
          <p:cNvPr id="13" name="Rounded Rectangle 12">
            <a:extLst>
              <a:ext uri="{FF2B5EF4-FFF2-40B4-BE49-F238E27FC236}">
                <a16:creationId xmlns:a16="http://schemas.microsoft.com/office/drawing/2014/main" id="{67E0DFE7-DEB1-ABF1-B5B6-1181585AD7B2}"/>
              </a:ext>
            </a:extLst>
          </p:cNvPr>
          <p:cNvSpPr/>
          <p:nvPr/>
        </p:nvSpPr>
        <p:spPr>
          <a:xfrm>
            <a:off x="14941479" y="8223344"/>
            <a:ext cx="14166723" cy="4238250"/>
          </a:xfrm>
          <a:prstGeom prst="roundRect">
            <a:avLst>
              <a:gd name="adj" fmla="val 7722"/>
            </a:avLst>
          </a:prstGeom>
          <a:solidFill>
            <a:schemeClr val="accent6">
              <a:alpha val="44535"/>
            </a:schemeClr>
          </a:solidFill>
          <a:ln w="444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D70714A-F95B-5D1F-2EC1-4DAC0F22A4D1}"/>
              </a:ext>
            </a:extLst>
          </p:cNvPr>
          <p:cNvSpPr txBox="1"/>
          <p:nvPr/>
        </p:nvSpPr>
        <p:spPr>
          <a:xfrm>
            <a:off x="8200119" y="27373182"/>
            <a:ext cx="5362127" cy="2554545"/>
          </a:xfrm>
          <a:prstGeom prst="rect">
            <a:avLst/>
          </a:prstGeom>
          <a:noFill/>
        </p:spPr>
        <p:txBody>
          <a:bodyPr wrap="square" lIns="91440" tIns="45720" rIns="91440" bIns="45720" rtlCol="0" anchor="t">
            <a:spAutoFit/>
          </a:bodyPr>
          <a:lstStyle/>
          <a:p>
            <a:r>
              <a:rPr lang="en-US" sz="3200" b="1" i="1"/>
              <a:t>Figure 1. </a:t>
            </a:r>
            <a:r>
              <a:rPr lang="en-US" sz="3200"/>
              <a:t>An infographic on computing the gene accessibility score. This quantification will be used to assess chromatin accessibility. </a:t>
            </a:r>
          </a:p>
        </p:txBody>
      </p:sp>
      <p:sp>
        <p:nvSpPr>
          <p:cNvPr id="17" name="TextBox 16">
            <a:extLst>
              <a:ext uri="{FF2B5EF4-FFF2-40B4-BE49-F238E27FC236}">
                <a16:creationId xmlns:a16="http://schemas.microsoft.com/office/drawing/2014/main" id="{A3F0A4C2-BBEC-6343-776E-0A4D89067F36}"/>
              </a:ext>
            </a:extLst>
          </p:cNvPr>
          <p:cNvSpPr txBox="1"/>
          <p:nvPr/>
        </p:nvSpPr>
        <p:spPr>
          <a:xfrm>
            <a:off x="21496529" y="8588874"/>
            <a:ext cx="7283138" cy="2554545"/>
          </a:xfrm>
          <a:prstGeom prst="rect">
            <a:avLst/>
          </a:prstGeom>
          <a:noFill/>
        </p:spPr>
        <p:txBody>
          <a:bodyPr wrap="square" lIns="91440" tIns="45720" rIns="91440" bIns="45720" rtlCol="0" anchor="t">
            <a:spAutoFit/>
          </a:bodyPr>
          <a:lstStyle/>
          <a:p>
            <a:r>
              <a:rPr lang="en-US" sz="3200" b="1" i="1"/>
              <a:t>Figure 2. </a:t>
            </a:r>
            <a:r>
              <a:rPr lang="en-US" sz="3200"/>
              <a:t>A violin plot of global chromatin accessibility across time points. </a:t>
            </a:r>
            <a:r>
              <a:rPr lang="en-US" sz="3200">
                <a:latin typeface="+mn-lt"/>
              </a:rPr>
              <a:t>The resulting genome-wide gene accessibility scores show a slight decrease, observationally.</a:t>
            </a:r>
            <a:r>
              <a:rPr lang="en-US" sz="3200"/>
              <a:t>  </a:t>
            </a:r>
            <a:endParaRPr lang="en-US" sz="3200">
              <a:latin typeface="+mn-lt"/>
            </a:endParaRPr>
          </a:p>
          <a:p>
            <a:endParaRPr lang="en-US" sz="3200"/>
          </a:p>
        </p:txBody>
      </p:sp>
      <p:sp>
        <p:nvSpPr>
          <p:cNvPr id="19" name="Round Same Side Corner Rectangle 18">
            <a:extLst>
              <a:ext uri="{FF2B5EF4-FFF2-40B4-BE49-F238E27FC236}">
                <a16:creationId xmlns:a16="http://schemas.microsoft.com/office/drawing/2014/main" id="{2E50F60D-E76F-D9F1-3D4D-B2A976688FF2}"/>
              </a:ext>
            </a:extLst>
          </p:cNvPr>
          <p:cNvSpPr/>
          <p:nvPr/>
        </p:nvSpPr>
        <p:spPr>
          <a:xfrm>
            <a:off x="14941479" y="7362268"/>
            <a:ext cx="13875404" cy="769395"/>
          </a:xfrm>
          <a:prstGeom prst="round2Same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r>
              <a:rPr lang="en-US" sz="4800" b="1">
                <a:solidFill>
                  <a:schemeClr val="accent1"/>
                </a:solidFill>
                <a:latin typeface="Myriad Pro" panose="020B0503030403020204" pitchFamily="34" charset="0"/>
              </a:rPr>
              <a:t>Global chromatin accessibility</a:t>
            </a:r>
          </a:p>
        </p:txBody>
      </p:sp>
      <p:grpSp>
        <p:nvGrpSpPr>
          <p:cNvPr id="46" name="Group 45">
            <a:extLst>
              <a:ext uri="{FF2B5EF4-FFF2-40B4-BE49-F238E27FC236}">
                <a16:creationId xmlns:a16="http://schemas.microsoft.com/office/drawing/2014/main" id="{5E86D157-8947-B557-2DA3-4C0BF3109C84}"/>
              </a:ext>
            </a:extLst>
          </p:cNvPr>
          <p:cNvGrpSpPr/>
          <p:nvPr/>
        </p:nvGrpSpPr>
        <p:grpSpPr>
          <a:xfrm>
            <a:off x="599939" y="14469603"/>
            <a:ext cx="8170629" cy="3059608"/>
            <a:chOff x="510258" y="13976922"/>
            <a:chExt cx="8170629" cy="3059608"/>
          </a:xfrm>
        </p:grpSpPr>
        <p:sp>
          <p:nvSpPr>
            <p:cNvPr id="23" name="Rounded Rectangle 12">
              <a:extLst>
                <a:ext uri="{FF2B5EF4-FFF2-40B4-BE49-F238E27FC236}">
                  <a16:creationId xmlns:a16="http://schemas.microsoft.com/office/drawing/2014/main" id="{35F399D8-2589-CF50-B054-46E14F19BB78}"/>
                </a:ext>
              </a:extLst>
            </p:cNvPr>
            <p:cNvSpPr/>
            <p:nvPr/>
          </p:nvSpPr>
          <p:spPr>
            <a:xfrm>
              <a:off x="510258" y="13986122"/>
              <a:ext cx="8170629" cy="3050408"/>
            </a:xfrm>
            <a:prstGeom prst="roundRect">
              <a:avLst>
                <a:gd name="adj" fmla="val 7722"/>
              </a:avLst>
            </a:prstGeom>
            <a:solidFill>
              <a:schemeClr val="accent6">
                <a:alpha val="44535"/>
              </a:schemeClr>
            </a:solidFill>
            <a:ln w="444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A105C50-D7AA-BB93-BBCA-597E5706D2F8}"/>
                </a:ext>
              </a:extLst>
            </p:cNvPr>
            <p:cNvSpPr txBox="1"/>
            <p:nvPr/>
          </p:nvSpPr>
          <p:spPr>
            <a:xfrm>
              <a:off x="654579" y="13976922"/>
              <a:ext cx="7840428" cy="3046988"/>
            </a:xfrm>
            <a:prstGeom prst="rect">
              <a:avLst/>
            </a:prstGeom>
            <a:noFill/>
          </p:spPr>
          <p:txBody>
            <a:bodyPr wrap="square" lIns="91440" tIns="45720" rIns="91440" bIns="45720" rtlCol="0" anchor="t">
              <a:spAutoFit/>
            </a:bodyPr>
            <a:lstStyle/>
            <a:p>
              <a:r>
                <a:rPr lang="en-US" sz="3200" b="1"/>
                <a:t>Purpose of our project:</a:t>
              </a:r>
              <a:endParaRPr lang="en-US" b="1"/>
            </a:p>
            <a:p>
              <a:r>
                <a:rPr lang="en-US" sz="3200" err="1"/>
                <a:t>Corticogenesis</a:t>
              </a:r>
              <a:r>
                <a:rPr lang="en-US" sz="3200"/>
                <a:t> lacks extensive research due to difficulty obtaining brain tissue samples. Therefore, we want to gain a better understanding of cortical diseases and cellular function by exploring gene expression changes.</a:t>
              </a:r>
              <a:endParaRPr lang="en-US"/>
            </a:p>
          </p:txBody>
        </p:sp>
      </p:grpSp>
      <p:sp>
        <p:nvSpPr>
          <p:cNvPr id="28" name="Round Same Side Corner Rectangle 92">
            <a:extLst>
              <a:ext uri="{FF2B5EF4-FFF2-40B4-BE49-F238E27FC236}">
                <a16:creationId xmlns:a16="http://schemas.microsoft.com/office/drawing/2014/main" id="{9A3202C3-2A4E-6054-E49E-BD182349A17E}"/>
              </a:ext>
            </a:extLst>
          </p:cNvPr>
          <p:cNvSpPr/>
          <p:nvPr/>
        </p:nvSpPr>
        <p:spPr>
          <a:xfrm>
            <a:off x="29500182" y="14898542"/>
            <a:ext cx="13757538" cy="943200"/>
          </a:xfrm>
          <a:prstGeom prst="round2SameRect">
            <a:avLst/>
          </a:prstGeom>
          <a:solidFill>
            <a:schemeClr val="accent1"/>
          </a:solidFill>
          <a:ln w="12700"/>
          <a:effectLst/>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5400" b="1">
                <a:solidFill>
                  <a:schemeClr val="bg1">
                    <a:lumMod val="95000"/>
                  </a:schemeClr>
                </a:solidFill>
                <a:latin typeface="Myriad Pro"/>
              </a:rPr>
              <a:t>Limitations</a:t>
            </a:r>
            <a:endParaRPr lang="en-US" sz="5400" b="1">
              <a:solidFill>
                <a:schemeClr val="bg1">
                  <a:lumMod val="95000"/>
                </a:schemeClr>
              </a:solidFill>
              <a:latin typeface="Myriad Pro" panose="020B0503030403020204" pitchFamily="34" charset="0"/>
            </a:endParaRPr>
          </a:p>
        </p:txBody>
      </p:sp>
      <p:sp>
        <p:nvSpPr>
          <p:cNvPr id="30" name="Text Box 189">
            <a:extLst>
              <a:ext uri="{FF2B5EF4-FFF2-40B4-BE49-F238E27FC236}">
                <a16:creationId xmlns:a16="http://schemas.microsoft.com/office/drawing/2014/main" id="{4D218339-723C-9314-2661-56FC7002E44A}"/>
              </a:ext>
            </a:extLst>
          </p:cNvPr>
          <p:cNvSpPr txBox="1">
            <a:spLocks noChangeArrowheads="1"/>
          </p:cNvSpPr>
          <p:nvPr/>
        </p:nvSpPr>
        <p:spPr bwMode="auto">
          <a:xfrm>
            <a:off x="29515672" y="15952622"/>
            <a:ext cx="13757538" cy="2708387"/>
          </a:xfrm>
          <a:prstGeom prst="rect">
            <a:avLst/>
          </a:prstGeom>
          <a:solidFill>
            <a:schemeClr val="bg1"/>
          </a:solidFill>
          <a:ln w="12700">
            <a:noFill/>
          </a:ln>
          <a:effectLst/>
        </p:spPr>
        <p:txBody>
          <a:bodyPr wrap="square" lIns="137137" tIns="137137" rIns="137137" bIns="137137" anchor="t">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457200" eaLnBrk="1" hangingPunct="1">
              <a:spcAft>
                <a:spcPts val="1800"/>
              </a:spcAft>
              <a:buFont typeface="Wingdings" panose="05000000000000000000" pitchFamily="2" charset="2"/>
              <a:buChar char="q"/>
            </a:pPr>
            <a:r>
              <a:rPr lang="en-CA" sz="3200">
                <a:latin typeface="Garamond"/>
                <a:cs typeface="Arial"/>
              </a:rPr>
              <a:t>Time effect vs Sample effect – add more samples at each timepoint</a:t>
            </a:r>
            <a:endParaRPr lang="en-US"/>
          </a:p>
          <a:p>
            <a:pPr marL="457200" indent="-457200">
              <a:spcAft>
                <a:spcPts val="1800"/>
              </a:spcAft>
              <a:buFont typeface="Wingdings" panose="05000000000000000000" pitchFamily="2" charset="2"/>
              <a:buChar char="q"/>
            </a:pPr>
            <a:r>
              <a:rPr lang="en-CA" sz="3200">
                <a:latin typeface="Garamond"/>
                <a:cs typeface="Arial"/>
              </a:rPr>
              <a:t>Second trimester abortions are often medically indicated - may not be generalizable to normal development</a:t>
            </a:r>
          </a:p>
          <a:p>
            <a:pPr marL="457200" indent="-457200">
              <a:spcAft>
                <a:spcPts val="1800"/>
              </a:spcAft>
              <a:buFont typeface="Wingdings" panose="05000000000000000000" pitchFamily="2" charset="2"/>
              <a:buChar char="q"/>
            </a:pPr>
            <a:r>
              <a:rPr lang="en-CA" sz="3200">
                <a:latin typeface="Garamond"/>
                <a:cs typeface="Arial"/>
              </a:rPr>
              <a:t>Samples only span 8 weeks - add samples at earlier and later timepoints</a:t>
            </a:r>
          </a:p>
        </p:txBody>
      </p:sp>
      <p:sp>
        <p:nvSpPr>
          <p:cNvPr id="12" name="Round Same Side Corner Rectangle 11">
            <a:extLst>
              <a:ext uri="{FF2B5EF4-FFF2-40B4-BE49-F238E27FC236}">
                <a16:creationId xmlns:a16="http://schemas.microsoft.com/office/drawing/2014/main" id="{33420C80-7755-D1B5-1BD0-56A640865887}"/>
              </a:ext>
            </a:extLst>
          </p:cNvPr>
          <p:cNvSpPr/>
          <p:nvPr/>
        </p:nvSpPr>
        <p:spPr>
          <a:xfrm>
            <a:off x="29517865" y="6317155"/>
            <a:ext cx="13941602" cy="943200"/>
          </a:xfrm>
          <a:prstGeom prst="round2SameRect">
            <a:avLst/>
          </a:prstGeom>
          <a:solidFill>
            <a:schemeClr val="accent1"/>
          </a:solidFill>
          <a:ln w="12700"/>
          <a:effectLst/>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r>
              <a:rPr lang="en-US" sz="5400" b="1">
                <a:solidFill>
                  <a:schemeClr val="bg1">
                    <a:lumMod val="95000"/>
                  </a:schemeClr>
                </a:solidFill>
                <a:latin typeface="Myriad Pro"/>
              </a:rPr>
              <a:t>Discussion</a:t>
            </a:r>
            <a:endParaRPr lang="en-US" sz="5400" b="1">
              <a:solidFill>
                <a:schemeClr val="bg1">
                  <a:lumMod val="95000"/>
                </a:schemeClr>
              </a:solidFill>
              <a:latin typeface="Myriad Pro" panose="020B0503030403020204" pitchFamily="34" charset="0"/>
            </a:endParaRPr>
          </a:p>
        </p:txBody>
      </p:sp>
      <p:sp>
        <p:nvSpPr>
          <p:cNvPr id="50" name="TextBox 49">
            <a:extLst>
              <a:ext uri="{FF2B5EF4-FFF2-40B4-BE49-F238E27FC236}">
                <a16:creationId xmlns:a16="http://schemas.microsoft.com/office/drawing/2014/main" id="{EEC6A3D5-DBBB-2CBB-38BB-06D93AAFF371}"/>
              </a:ext>
            </a:extLst>
          </p:cNvPr>
          <p:cNvSpPr txBox="1"/>
          <p:nvPr/>
        </p:nvSpPr>
        <p:spPr>
          <a:xfrm>
            <a:off x="29500613" y="7505408"/>
            <a:ext cx="13958854" cy="7186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Aft>
                <a:spcPts val="1800"/>
              </a:spcAft>
              <a:buFont typeface="Wingdings"/>
              <a:buChar char="q"/>
            </a:pPr>
            <a:r>
              <a:rPr lang="en-US" sz="3200"/>
              <a:t>There is an overall slight downward trend in global chromatin accessibility, marked most notably with a shift between Weeks 20 and 21. </a:t>
            </a:r>
          </a:p>
          <a:p>
            <a:pPr marL="457200" indent="-457200">
              <a:spcAft>
                <a:spcPts val="1800"/>
              </a:spcAft>
              <a:buFont typeface="Wingdings"/>
              <a:buChar char="q"/>
            </a:pPr>
            <a:r>
              <a:rPr lang="en-US" sz="3200"/>
              <a:t>T-SNE plots reveal slight changes in clustering patterns over time. Clustering patterns tend to move from the middle of the full cluster of points to the periphery of the full cluster. This is shown by gradual increases in the variances of both features over time (Table 3.2).</a:t>
            </a:r>
          </a:p>
          <a:p>
            <a:pPr marL="457200" indent="-457200">
              <a:spcAft>
                <a:spcPts val="1800"/>
              </a:spcAft>
              <a:buFont typeface="Wingdings"/>
              <a:buChar char="q"/>
            </a:pPr>
            <a:r>
              <a:rPr lang="en-US" sz="3200"/>
              <a:t>Time-series clustering analysis indicates potential for two trends in overall chromatin accessibility. However, sensitivity analysis within the second cluster ultimately reveals close similarity between the two trends deciphered by the clustering algorithm. We conclude that time-series clustering does not reveal any novel trends regarding overall chromatin accessibility within our data. </a:t>
            </a:r>
          </a:p>
          <a:p>
            <a:pPr marL="457200" indent="-457200">
              <a:spcAft>
                <a:spcPts val="1800"/>
              </a:spcAft>
              <a:buFont typeface="Wingdings"/>
              <a:buChar char="q"/>
            </a:pPr>
            <a:r>
              <a:rPr lang="en-US" sz="3200"/>
              <a:t>Considering all evidence, we conclude that chromatin accessibility decreases minimally with time.</a:t>
            </a:r>
          </a:p>
        </p:txBody>
      </p:sp>
      <p:sp>
        <p:nvSpPr>
          <p:cNvPr id="22" name="TextBox 21">
            <a:extLst>
              <a:ext uri="{FF2B5EF4-FFF2-40B4-BE49-F238E27FC236}">
                <a16:creationId xmlns:a16="http://schemas.microsoft.com/office/drawing/2014/main" id="{60A5AF12-1CC8-0A96-C843-3F1879EF59A9}"/>
              </a:ext>
            </a:extLst>
          </p:cNvPr>
          <p:cNvSpPr txBox="1"/>
          <p:nvPr/>
        </p:nvSpPr>
        <p:spPr>
          <a:xfrm>
            <a:off x="26106174" y="12745920"/>
            <a:ext cx="3176737" cy="6494085"/>
          </a:xfrm>
          <a:prstGeom prst="rect">
            <a:avLst/>
          </a:prstGeom>
          <a:noFill/>
        </p:spPr>
        <p:txBody>
          <a:bodyPr wrap="square" lIns="91440" tIns="45720" rIns="91440" bIns="45720" rtlCol="0" anchor="t">
            <a:spAutoFit/>
          </a:bodyPr>
          <a:lstStyle/>
          <a:p>
            <a:r>
              <a:rPr lang="en-US" sz="3200" b="1" i="1"/>
              <a:t>Figure 3.1. </a:t>
            </a:r>
            <a:r>
              <a:rPr lang="en-US" sz="3200"/>
              <a:t>t-SNE plots of chromatin accessibility overtime. </a:t>
            </a:r>
            <a:r>
              <a:rPr lang="en-US" sz="3200" b="1" i="1"/>
              <a:t>Table 3.2. </a:t>
            </a:r>
            <a:r>
              <a:rPr lang="en-US" sz="3200"/>
              <a:t>Variance of t-SNE features 1 (F</a:t>
            </a:r>
            <a:r>
              <a:rPr lang="en-US" sz="3200" baseline="-25000"/>
              <a:t>1</a:t>
            </a:r>
            <a:r>
              <a:rPr lang="en-US" sz="3200"/>
              <a:t>) and 2 (F</a:t>
            </a:r>
            <a:r>
              <a:rPr lang="en-US" sz="3200" baseline="-25000"/>
              <a:t>2</a:t>
            </a:r>
            <a:r>
              <a:rPr lang="en-US" sz="3200"/>
              <a:t>) overtime. Results show slight increase in clustering overtime. </a:t>
            </a:r>
          </a:p>
          <a:p>
            <a:endParaRPr lang="en-US" sz="320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D1E36C7-CC92-0B6D-D45B-279EDB58B075}"/>
                  </a:ext>
                </a:extLst>
              </p:cNvPr>
              <p:cNvSpPr txBox="1"/>
              <p:nvPr/>
            </p:nvSpPr>
            <p:spPr>
              <a:xfrm>
                <a:off x="674262" y="25904269"/>
                <a:ext cx="13902685" cy="1047851"/>
              </a:xfrm>
              <a:prstGeom prst="rect">
                <a:avLst/>
              </a:prstGeom>
              <a:solidFill>
                <a:schemeClr val="accent4">
                  <a:lumMod val="40000"/>
                  <a:lumOff val="60000"/>
                </a:schemeClr>
              </a:solidFill>
              <a:ln w="38100">
                <a:solidFill>
                  <a:schemeClr val="tx1"/>
                </a:solidFill>
              </a:ln>
            </p:spPr>
            <p:txBody>
              <a:bodyPr wrap="square" lIns="0" tIns="0" rIns="0" bIns="0" rtlCol="0" anchor="t">
                <a:spAutoFit/>
              </a:bodyPr>
              <a:lstStyle/>
              <a:p>
                <a:pPr algn="ctr">
                  <a:spcAft>
                    <a:spcPts val="1000"/>
                  </a:spcAft>
                </a:pPr>
                <a14:m>
                  <m:oMath xmlns:m="http://schemas.openxmlformats.org/officeDocument/2006/math">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  </m:t>
                        </m:r>
                        <m:r>
                          <a:rPr lang="en-US" sz="4400" b="0" i="1" smtClean="0">
                            <a:latin typeface="Cambria Math" panose="02040503050406030204" pitchFamily="18" charset="0"/>
                          </a:rPr>
                          <m:t>𝐺𝐴𝐶</m:t>
                        </m:r>
                      </m:e>
                      <m:sub>
                        <m:r>
                          <a:rPr lang="en-US" sz="4400" b="0" i="1" smtClean="0">
                            <a:latin typeface="Cambria Math" panose="02040503050406030204" pitchFamily="18" charset="0"/>
                          </a:rPr>
                          <m:t>𝑖</m:t>
                        </m:r>
                      </m:sub>
                    </m:sSub>
                    <m:r>
                      <a:rPr lang="en-US" sz="4400" b="0" i="1" smtClean="0">
                        <a:latin typeface="Cambria Math" panose="02040503050406030204" pitchFamily="18" charset="0"/>
                      </a:rPr>
                      <m:t>= </m:t>
                    </m:r>
                    <m:f>
                      <m:fPr>
                        <m:ctrlPr>
                          <a:rPr lang="en-US" sz="4400" b="0" i="1" smtClean="0">
                            <a:latin typeface="Cambria Math" panose="02040503050406030204" pitchFamily="18" charset="0"/>
                          </a:rPr>
                        </m:ctrlPr>
                      </m:fPr>
                      <m:num>
                        <m:r>
                          <a:rPr lang="en-US" sz="4400" b="0" i="1" smtClean="0">
                            <a:latin typeface="Cambria Math" panose="02040503050406030204" pitchFamily="18" charset="0"/>
                          </a:rPr>
                          <m:t>1</m:t>
                        </m:r>
                      </m:num>
                      <m:den>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𝑛</m:t>
                            </m:r>
                          </m:e>
                          <m:sub>
                            <m:r>
                              <a:rPr lang="en-US" sz="4400" b="0" i="1" smtClean="0">
                                <a:latin typeface="Cambria Math" panose="02040503050406030204" pitchFamily="18" charset="0"/>
                              </a:rPr>
                              <m:t>𝑖</m:t>
                            </m:r>
                          </m:sub>
                        </m:sSub>
                      </m:den>
                    </m:f>
                    <m:nary>
                      <m:naryPr>
                        <m:chr m:val="∑"/>
                        <m:ctrlPr>
                          <a:rPr lang="en-US" sz="4400" b="0" i="1" smtClean="0">
                            <a:latin typeface="Cambria Math" panose="02040503050406030204" pitchFamily="18" charset="0"/>
                          </a:rPr>
                        </m:ctrlPr>
                      </m:naryPr>
                      <m:sub>
                        <m:r>
                          <m:rPr>
                            <m:brk m:alnAt="23"/>
                          </m:rPr>
                          <a:rPr lang="en-US" sz="4400" b="0" i="1" smtClean="0">
                            <a:latin typeface="Cambria Math" panose="02040503050406030204" pitchFamily="18" charset="0"/>
                          </a:rPr>
                          <m:t>𝑘</m:t>
                        </m:r>
                        <m:r>
                          <a:rPr lang="en-US" sz="4400" b="0" i="1" smtClean="0">
                            <a:latin typeface="Cambria Math" panose="02040503050406030204" pitchFamily="18" charset="0"/>
                          </a:rPr>
                          <m:t>=1</m:t>
                        </m:r>
                      </m:sub>
                      <m:sup>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𝑛</m:t>
                            </m:r>
                          </m:e>
                          <m:sub>
                            <m:r>
                              <a:rPr lang="en-US" sz="4400" b="0" i="1" smtClean="0">
                                <a:latin typeface="Cambria Math" panose="02040503050406030204" pitchFamily="18" charset="0"/>
                              </a:rPr>
                              <m:t>𝑖</m:t>
                            </m:r>
                          </m:sub>
                        </m:sSub>
                      </m:sup>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𝑋</m:t>
                            </m:r>
                          </m:e>
                          <m:sub>
                            <m:r>
                              <a:rPr lang="en-US" sz="4400" b="0" i="1" smtClean="0">
                                <a:latin typeface="Cambria Math" panose="02040503050406030204" pitchFamily="18" charset="0"/>
                              </a:rPr>
                              <m:t>𝑖</m:t>
                            </m:r>
                            <m:r>
                              <a:rPr lang="en-US" sz="4400" b="0" i="1" smtClean="0">
                                <a:latin typeface="Cambria Math" panose="02040503050406030204" pitchFamily="18" charset="0"/>
                              </a:rPr>
                              <m:t>,</m:t>
                            </m:r>
                            <m:r>
                              <a:rPr lang="en-US" sz="4400" b="0" i="1" smtClean="0">
                                <a:latin typeface="Cambria Math" panose="02040503050406030204" pitchFamily="18" charset="0"/>
                              </a:rPr>
                              <m:t>𝑘</m:t>
                            </m:r>
                          </m:sub>
                        </m:sSub>
                      </m:e>
                    </m:nary>
                  </m:oMath>
                </a14:m>
                <a:r>
                  <a:rPr lang="en-US" sz="4400">
                    <a:latin typeface="Garamond" panose="02020404030301010803" pitchFamily="18" charset="0"/>
                  </a:rPr>
                  <a:t> where </a:t>
                </a:r>
                <a14:m>
                  <m:oMath xmlns:m="http://schemas.openxmlformats.org/officeDocument/2006/math">
                    <m:sSub>
                      <m:sSubPr>
                        <m:ctrlPr>
                          <a:rPr lang="en-US" sz="4400" i="1" smtClean="0">
                            <a:latin typeface="Cambria Math" panose="02040503050406030204" pitchFamily="18" charset="0"/>
                          </a:rPr>
                        </m:ctrlPr>
                      </m:sSubPr>
                      <m:e>
                        <m:r>
                          <a:rPr lang="en-US" sz="4400" b="0" i="1" smtClean="0">
                            <a:latin typeface="Cambria Math" panose="02040503050406030204" pitchFamily="18" charset="0"/>
                          </a:rPr>
                          <m:t>𝑋</m:t>
                        </m:r>
                      </m:e>
                      <m:sub>
                        <m:r>
                          <a:rPr lang="en-US" sz="4400" b="0" i="1" smtClean="0">
                            <a:latin typeface="Cambria Math" panose="02040503050406030204" pitchFamily="18" charset="0"/>
                          </a:rPr>
                          <m:t>𝑖</m:t>
                        </m:r>
                        <m:r>
                          <a:rPr lang="en-US" sz="4400" b="0" i="1" smtClean="0">
                            <a:latin typeface="Cambria Math" panose="02040503050406030204" pitchFamily="18" charset="0"/>
                          </a:rPr>
                          <m:t>,</m:t>
                        </m:r>
                        <m:r>
                          <a:rPr lang="en-US" sz="4400" b="0" i="1" smtClean="0">
                            <a:latin typeface="Cambria Math" panose="02040503050406030204" pitchFamily="18" charset="0"/>
                          </a:rPr>
                          <m:t>𝑘</m:t>
                        </m:r>
                      </m:sub>
                    </m:sSub>
                    <m:r>
                      <a:rPr lang="en-US" sz="4400" b="0" i="1" smtClean="0">
                        <a:latin typeface="Cambria Math" panose="02040503050406030204" pitchFamily="18" charset="0"/>
                        <a:ea typeface="Cambria Math" panose="02040503050406030204" pitchFamily="18" charset="0"/>
                      </a:rPr>
                      <m:t>∈</m:t>
                    </m:r>
                    <m:d>
                      <m:dPr>
                        <m:begChr m:val="{"/>
                        <m:endChr m:val="}"/>
                        <m:ctrlPr>
                          <a:rPr lang="en-US" sz="4400" b="0" i="1" smtClean="0">
                            <a:latin typeface="Cambria Math" panose="02040503050406030204" pitchFamily="18" charset="0"/>
                            <a:ea typeface="Cambria Math" panose="02040503050406030204" pitchFamily="18" charset="0"/>
                          </a:rPr>
                        </m:ctrlPr>
                      </m:dPr>
                      <m:e>
                        <m:r>
                          <a:rPr lang="en-US" sz="4400" b="0" i="1" smtClean="0">
                            <a:latin typeface="Cambria Math" panose="02040503050406030204" pitchFamily="18" charset="0"/>
                            <a:ea typeface="Cambria Math" panose="02040503050406030204" pitchFamily="18" charset="0"/>
                          </a:rPr>
                          <m:t>0,1</m:t>
                        </m:r>
                      </m:e>
                    </m:d>
                    <m:r>
                      <a:rPr lang="en-US" sz="4400" b="0" i="1" smtClean="0">
                        <a:latin typeface="Cambria Math" panose="02040503050406030204" pitchFamily="18" charset="0"/>
                        <a:ea typeface="Cambria Math" panose="02040503050406030204" pitchFamily="18" charset="0"/>
                      </a:rPr>
                      <m:t>  </m:t>
                    </m:r>
                  </m:oMath>
                </a14:m>
                <a:endParaRPr lang="en-US" sz="4400">
                  <a:latin typeface="Garamond" panose="02020404030301010803" pitchFamily="18" charset="0"/>
                </a:endParaRPr>
              </a:p>
            </p:txBody>
          </p:sp>
        </mc:Choice>
        <mc:Fallback xmlns="">
          <p:sp>
            <p:nvSpPr>
              <p:cNvPr id="24" name="TextBox 23">
                <a:extLst>
                  <a:ext uri="{FF2B5EF4-FFF2-40B4-BE49-F238E27FC236}">
                    <a16:creationId xmlns:a16="http://schemas.microsoft.com/office/drawing/2014/main" id="{DD1E36C7-CC92-0B6D-D45B-279EDB58B075}"/>
                  </a:ext>
                </a:extLst>
              </p:cNvPr>
              <p:cNvSpPr txBox="1">
                <a:spLocks noRot="1" noChangeAspect="1" noMove="1" noResize="1" noEditPoints="1" noAdjustHandles="1" noChangeArrowheads="1" noChangeShapeType="1" noTextEdit="1"/>
              </p:cNvSpPr>
              <p:nvPr/>
            </p:nvSpPr>
            <p:spPr>
              <a:xfrm>
                <a:off x="674262" y="25904269"/>
                <a:ext cx="13902685" cy="1047851"/>
              </a:xfrm>
              <a:prstGeom prst="rect">
                <a:avLst/>
              </a:prstGeom>
              <a:blipFill>
                <a:blip r:embed="rId10"/>
                <a:stretch>
                  <a:fillRect t="-1124" b="-7865"/>
                </a:stretch>
              </a:blipFill>
              <a:ln w="38100">
                <a:solidFill>
                  <a:schemeClr val="tx1"/>
                </a:solidFill>
              </a:ln>
            </p:spPr>
            <p:txBody>
              <a:bodyPr/>
              <a:lstStyle/>
              <a:p>
                <a:r>
                  <a:rPr lang="en-US">
                    <a:noFill/>
                  </a:rPr>
                  <a:t> </a:t>
                </a:r>
              </a:p>
            </p:txBody>
          </p:sp>
        </mc:Fallback>
      </mc:AlternateContent>
      <p:sp>
        <p:nvSpPr>
          <p:cNvPr id="35" name="Text Box 189">
            <a:extLst>
              <a:ext uri="{FF2B5EF4-FFF2-40B4-BE49-F238E27FC236}">
                <a16:creationId xmlns:a16="http://schemas.microsoft.com/office/drawing/2014/main" id="{677D8E04-6605-773D-C2C0-0B60AA5A2542}"/>
              </a:ext>
            </a:extLst>
          </p:cNvPr>
          <p:cNvSpPr txBox="1">
            <a:spLocks noChangeArrowheads="1"/>
          </p:cNvSpPr>
          <p:nvPr/>
        </p:nvSpPr>
        <p:spPr bwMode="auto">
          <a:xfrm>
            <a:off x="623811" y="24165781"/>
            <a:ext cx="13941602" cy="1754280"/>
          </a:xfrm>
          <a:prstGeom prst="rect">
            <a:avLst/>
          </a:prstGeom>
          <a:solidFill>
            <a:schemeClr val="bg1">
              <a:alpha val="0"/>
            </a:schemeClr>
          </a:solidFill>
          <a:ln w="12700">
            <a:noFill/>
          </a:ln>
          <a:effectLst/>
        </p:spPr>
        <p:txBody>
          <a:bodyPr wrap="square" lIns="137137" tIns="137137" rIns="137137" bIns="137137" anchor="t">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spcAft>
                <a:spcPts val="1800"/>
              </a:spcAft>
            </a:pPr>
            <a:r>
              <a:rPr lang="en-US" sz="3200">
                <a:latin typeface="+mn-lt"/>
              </a:rPr>
              <a:t>The Gene Accessibility Score (GAC) was created to quantify chromatin accessibility, for this project. For the </a:t>
            </a:r>
            <a:r>
              <a:rPr lang="en-US" sz="3200" i="1">
                <a:latin typeface="+mn-lt"/>
              </a:rPr>
              <a:t>k</a:t>
            </a:r>
            <a:r>
              <a:rPr lang="en-US" sz="3200">
                <a:latin typeface="+mn-lt"/>
              </a:rPr>
              <a:t>-</a:t>
            </a:r>
            <a:r>
              <a:rPr lang="en-US" sz="3200" err="1">
                <a:latin typeface="+mn-lt"/>
              </a:rPr>
              <a:t>th</a:t>
            </a:r>
            <a:r>
              <a:rPr lang="en-US" sz="3200">
                <a:latin typeface="+mn-lt"/>
              </a:rPr>
              <a:t> peak out of </a:t>
            </a:r>
            <a:r>
              <a:rPr lang="en-US" sz="3200" i="1">
                <a:latin typeface="+mn-lt"/>
              </a:rPr>
              <a:t>n</a:t>
            </a:r>
            <a:r>
              <a:rPr lang="en-US" sz="3200">
                <a:latin typeface="+mn-lt"/>
              </a:rPr>
              <a:t> total peaks within 100kb of the </a:t>
            </a:r>
            <a:r>
              <a:rPr lang="en-US" sz="3200" i="1" err="1">
                <a:latin typeface="+mn-lt"/>
              </a:rPr>
              <a:t>i</a:t>
            </a:r>
            <a:r>
              <a:rPr lang="en-US" sz="3200" err="1">
                <a:latin typeface="+mn-lt"/>
              </a:rPr>
              <a:t>-th</a:t>
            </a:r>
            <a:r>
              <a:rPr lang="en-US" sz="3200">
                <a:latin typeface="+mn-lt"/>
              </a:rPr>
              <a:t> gene, we compute the following:</a:t>
            </a:r>
          </a:p>
        </p:txBody>
      </p:sp>
      <p:pic>
        <p:nvPicPr>
          <p:cNvPr id="39" name="Picture 38">
            <a:extLst>
              <a:ext uri="{FF2B5EF4-FFF2-40B4-BE49-F238E27FC236}">
                <a16:creationId xmlns:a16="http://schemas.microsoft.com/office/drawing/2014/main" id="{103E1CEB-54B2-0953-E07E-6A9EE44A8A19}"/>
              </a:ext>
            </a:extLst>
          </p:cNvPr>
          <p:cNvPicPr>
            <a:picLocks noChangeAspect="1"/>
          </p:cNvPicPr>
          <p:nvPr/>
        </p:nvPicPr>
        <p:blipFill>
          <a:blip r:embed="rId11"/>
          <a:srcRect b="6582"/>
          <a:stretch/>
        </p:blipFill>
        <p:spPr>
          <a:xfrm>
            <a:off x="15301581" y="8562761"/>
            <a:ext cx="6118465" cy="3564812"/>
          </a:xfrm>
          <a:prstGeom prst="rect">
            <a:avLst/>
          </a:prstGeom>
        </p:spPr>
      </p:pic>
      <p:sp>
        <p:nvSpPr>
          <p:cNvPr id="56" name="TextBox 55">
            <a:extLst>
              <a:ext uri="{FF2B5EF4-FFF2-40B4-BE49-F238E27FC236}">
                <a16:creationId xmlns:a16="http://schemas.microsoft.com/office/drawing/2014/main" id="{2DC21C40-DD4D-2444-4069-DA84AAABD779}"/>
              </a:ext>
            </a:extLst>
          </p:cNvPr>
          <p:cNvSpPr txBox="1"/>
          <p:nvPr/>
        </p:nvSpPr>
        <p:spPr>
          <a:xfrm>
            <a:off x="15946184" y="30269752"/>
            <a:ext cx="12967854"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i="1"/>
              <a:t>Figure 4. </a:t>
            </a:r>
            <a:r>
              <a:rPr lang="en-US" sz="3200"/>
              <a:t>Time-series clustering of the whole genome based on mean gene accessibility scores at each time point.</a:t>
            </a:r>
            <a:r>
              <a:rPr lang="en-US" sz="3200" b="1" i="1"/>
              <a:t> </a:t>
            </a:r>
            <a:r>
              <a:rPr lang="en-US" sz="3200"/>
              <a:t>Number of clusters was determined using Silhouette value, Dunn index, and Davies-Bouldin index. Clusters were assigned using partitional clustering with a shape-based distance function.</a:t>
            </a:r>
          </a:p>
        </p:txBody>
      </p:sp>
      <p:grpSp>
        <p:nvGrpSpPr>
          <p:cNvPr id="45" name="Group 44">
            <a:extLst>
              <a:ext uri="{FF2B5EF4-FFF2-40B4-BE49-F238E27FC236}">
                <a16:creationId xmlns:a16="http://schemas.microsoft.com/office/drawing/2014/main" id="{B45792C7-0DF4-2C37-6999-D71AD453A20B}"/>
              </a:ext>
            </a:extLst>
          </p:cNvPr>
          <p:cNvGrpSpPr/>
          <p:nvPr/>
        </p:nvGrpSpPr>
        <p:grpSpPr>
          <a:xfrm>
            <a:off x="15917237" y="22873159"/>
            <a:ext cx="12287957" cy="7563820"/>
            <a:chOff x="15915413" y="22737670"/>
            <a:chExt cx="12287957" cy="7563820"/>
          </a:xfrm>
        </p:grpSpPr>
        <p:grpSp>
          <p:nvGrpSpPr>
            <p:cNvPr id="44" name="Group 43">
              <a:extLst>
                <a:ext uri="{FF2B5EF4-FFF2-40B4-BE49-F238E27FC236}">
                  <a16:creationId xmlns:a16="http://schemas.microsoft.com/office/drawing/2014/main" id="{55E9C7F3-8ADA-E5EA-6475-CECC47E86771}"/>
                </a:ext>
              </a:extLst>
            </p:cNvPr>
            <p:cNvGrpSpPr/>
            <p:nvPr/>
          </p:nvGrpSpPr>
          <p:grpSpPr>
            <a:xfrm>
              <a:off x="15915413" y="22742927"/>
              <a:ext cx="5504634" cy="7558563"/>
              <a:chOff x="15915413" y="22742927"/>
              <a:chExt cx="5504634" cy="7558563"/>
            </a:xfrm>
          </p:grpSpPr>
          <p:pic>
            <p:nvPicPr>
              <p:cNvPr id="36" name="Picture 35" descr="A graph of blue lines and black lines&#10;&#10;Description automatically generated">
                <a:extLst>
                  <a:ext uri="{FF2B5EF4-FFF2-40B4-BE49-F238E27FC236}">
                    <a16:creationId xmlns:a16="http://schemas.microsoft.com/office/drawing/2014/main" id="{585D6D55-D530-4084-FFBA-BE426BB47166}"/>
                  </a:ext>
                </a:extLst>
              </p:cNvPr>
              <p:cNvPicPr>
                <a:picLocks noChangeAspect="1"/>
              </p:cNvPicPr>
              <p:nvPr/>
            </p:nvPicPr>
            <p:blipFill rotWithShape="1">
              <a:blip r:embed="rId12"/>
              <a:srcRect l="861" t="7679" r="55084" b="-520"/>
              <a:stretch/>
            </p:blipFill>
            <p:spPr>
              <a:xfrm>
                <a:off x="16111664" y="22973760"/>
                <a:ext cx="5308382" cy="7327730"/>
              </a:xfrm>
              <a:prstGeom prst="rect">
                <a:avLst/>
              </a:prstGeom>
            </p:spPr>
          </p:pic>
          <p:sp>
            <p:nvSpPr>
              <p:cNvPr id="40" name="TextBox 39">
                <a:extLst>
                  <a:ext uri="{FF2B5EF4-FFF2-40B4-BE49-F238E27FC236}">
                    <a16:creationId xmlns:a16="http://schemas.microsoft.com/office/drawing/2014/main" id="{BC1D6C5E-31DB-9837-7660-F9331EFA7A7D}"/>
                  </a:ext>
                </a:extLst>
              </p:cNvPr>
              <p:cNvSpPr txBox="1"/>
              <p:nvPr/>
            </p:nvSpPr>
            <p:spPr>
              <a:xfrm>
                <a:off x="15915413" y="29780549"/>
                <a:ext cx="5504633" cy="461665"/>
              </a:xfrm>
              <a:prstGeom prst="rect">
                <a:avLst/>
              </a:prstGeom>
              <a:solidFill>
                <a:schemeClr val="bg1"/>
              </a:solidFill>
            </p:spPr>
            <p:txBody>
              <a:bodyPr wrap="square" rtlCol="0">
                <a:spAutoFit/>
              </a:bodyPr>
              <a:lstStyle/>
              <a:p>
                <a:pPr algn="ctr"/>
                <a:r>
                  <a:rPr lang="en-US" sz="2400"/>
                  <a:t>Timepoint</a:t>
                </a:r>
              </a:p>
            </p:txBody>
          </p:sp>
          <p:sp>
            <p:nvSpPr>
              <p:cNvPr id="41" name="TextBox 40">
                <a:extLst>
                  <a:ext uri="{FF2B5EF4-FFF2-40B4-BE49-F238E27FC236}">
                    <a16:creationId xmlns:a16="http://schemas.microsoft.com/office/drawing/2014/main" id="{672D241E-0556-F11C-798B-CC6FEBAC6713}"/>
                  </a:ext>
                </a:extLst>
              </p:cNvPr>
              <p:cNvSpPr txBox="1"/>
              <p:nvPr/>
            </p:nvSpPr>
            <p:spPr>
              <a:xfrm rot="16200000">
                <a:off x="12509391" y="26374525"/>
                <a:ext cx="7273711" cy="461665"/>
              </a:xfrm>
              <a:prstGeom prst="rect">
                <a:avLst/>
              </a:prstGeom>
              <a:solidFill>
                <a:schemeClr val="bg1"/>
              </a:solidFill>
            </p:spPr>
            <p:txBody>
              <a:bodyPr wrap="square" rtlCol="0">
                <a:spAutoFit/>
              </a:bodyPr>
              <a:lstStyle/>
              <a:p>
                <a:pPr algn="ctr"/>
                <a:r>
                  <a:rPr lang="en-US" sz="2400"/>
                  <a:t>Average Gene Accessibility Score</a:t>
                </a:r>
              </a:p>
            </p:txBody>
          </p:sp>
          <p:sp>
            <p:nvSpPr>
              <p:cNvPr id="33" name="TextBox 32">
                <a:extLst>
                  <a:ext uri="{FF2B5EF4-FFF2-40B4-BE49-F238E27FC236}">
                    <a16:creationId xmlns:a16="http://schemas.microsoft.com/office/drawing/2014/main" id="{8AD0E242-FE85-CC68-5A73-3B9DAD70171E}"/>
                  </a:ext>
                </a:extLst>
              </p:cNvPr>
              <p:cNvSpPr txBox="1"/>
              <p:nvPr/>
            </p:nvSpPr>
            <p:spPr>
              <a:xfrm>
                <a:off x="15915413" y="22742927"/>
                <a:ext cx="5504634" cy="461665"/>
              </a:xfrm>
              <a:prstGeom prst="rect">
                <a:avLst/>
              </a:prstGeom>
              <a:solidFill>
                <a:srgbClr val="55B1F7"/>
              </a:solidFill>
              <a:ln>
                <a:solidFill>
                  <a:schemeClr val="tx1"/>
                </a:solidFill>
              </a:ln>
            </p:spPr>
            <p:txBody>
              <a:bodyPr wrap="square" rtlCol="0">
                <a:spAutoFit/>
              </a:bodyPr>
              <a:lstStyle/>
              <a:p>
                <a:pPr algn="ctr"/>
                <a:r>
                  <a:rPr lang="en-US" sz="2400"/>
                  <a:t>Cluster 1</a:t>
                </a:r>
              </a:p>
            </p:txBody>
          </p:sp>
        </p:grpSp>
        <p:grpSp>
          <p:nvGrpSpPr>
            <p:cNvPr id="42" name="Group 41">
              <a:extLst>
                <a:ext uri="{FF2B5EF4-FFF2-40B4-BE49-F238E27FC236}">
                  <a16:creationId xmlns:a16="http://schemas.microsoft.com/office/drawing/2014/main" id="{F3080048-42C2-8C40-7249-58B7F1E97212}"/>
                </a:ext>
              </a:extLst>
            </p:cNvPr>
            <p:cNvGrpSpPr/>
            <p:nvPr/>
          </p:nvGrpSpPr>
          <p:grpSpPr>
            <a:xfrm>
              <a:off x="22428287" y="22737670"/>
              <a:ext cx="5775083" cy="7558563"/>
              <a:chOff x="22428287" y="22737670"/>
              <a:chExt cx="5775083" cy="7558563"/>
            </a:xfrm>
          </p:grpSpPr>
          <p:pic>
            <p:nvPicPr>
              <p:cNvPr id="14" name="Picture 13" descr="A graph of blue lines and black lines&#10;&#10;Description automatically generated">
                <a:extLst>
                  <a:ext uri="{FF2B5EF4-FFF2-40B4-BE49-F238E27FC236}">
                    <a16:creationId xmlns:a16="http://schemas.microsoft.com/office/drawing/2014/main" id="{6784A873-D6A7-7C4E-478A-00E6353CD3BF}"/>
                  </a:ext>
                </a:extLst>
              </p:cNvPr>
              <p:cNvPicPr>
                <a:picLocks/>
              </p:cNvPicPr>
              <p:nvPr/>
            </p:nvPicPr>
            <p:blipFill rotWithShape="1">
              <a:blip r:embed="rId12"/>
              <a:srcRect l="44773" t="7679" r="13004" b="-521"/>
              <a:stretch/>
            </p:blipFill>
            <p:spPr>
              <a:xfrm>
                <a:off x="22889951" y="22968503"/>
                <a:ext cx="5312664" cy="7327730"/>
              </a:xfrm>
              <a:prstGeom prst="rect">
                <a:avLst/>
              </a:prstGeom>
            </p:spPr>
          </p:pic>
          <p:sp>
            <p:nvSpPr>
              <p:cNvPr id="21" name="TextBox 20">
                <a:extLst>
                  <a:ext uri="{FF2B5EF4-FFF2-40B4-BE49-F238E27FC236}">
                    <a16:creationId xmlns:a16="http://schemas.microsoft.com/office/drawing/2014/main" id="{6BE5314C-DC6E-0C9E-B19F-4703D2319500}"/>
                  </a:ext>
                </a:extLst>
              </p:cNvPr>
              <p:cNvSpPr txBox="1"/>
              <p:nvPr/>
            </p:nvSpPr>
            <p:spPr>
              <a:xfrm>
                <a:off x="22428288" y="29780549"/>
                <a:ext cx="5774328" cy="461665"/>
              </a:xfrm>
              <a:prstGeom prst="rect">
                <a:avLst/>
              </a:prstGeom>
              <a:solidFill>
                <a:schemeClr val="bg1"/>
              </a:solidFill>
            </p:spPr>
            <p:txBody>
              <a:bodyPr wrap="square" rtlCol="0">
                <a:spAutoFit/>
              </a:bodyPr>
              <a:lstStyle/>
              <a:p>
                <a:pPr algn="ctr"/>
                <a:r>
                  <a:rPr lang="en-US" sz="2400"/>
                  <a:t>Timepoint</a:t>
                </a:r>
              </a:p>
            </p:txBody>
          </p:sp>
          <p:sp>
            <p:nvSpPr>
              <p:cNvPr id="31" name="TextBox 30">
                <a:extLst>
                  <a:ext uri="{FF2B5EF4-FFF2-40B4-BE49-F238E27FC236}">
                    <a16:creationId xmlns:a16="http://schemas.microsoft.com/office/drawing/2014/main" id="{620CC9F0-A417-8502-F60E-FD91B4EFB1F4}"/>
                  </a:ext>
                </a:extLst>
              </p:cNvPr>
              <p:cNvSpPr txBox="1"/>
              <p:nvPr/>
            </p:nvSpPr>
            <p:spPr>
              <a:xfrm rot="16200000">
                <a:off x="19022266" y="26374524"/>
                <a:ext cx="7273711" cy="461665"/>
              </a:xfrm>
              <a:prstGeom prst="rect">
                <a:avLst/>
              </a:prstGeom>
              <a:solidFill>
                <a:schemeClr val="bg1"/>
              </a:solidFill>
            </p:spPr>
            <p:txBody>
              <a:bodyPr wrap="square" rtlCol="0">
                <a:spAutoFit/>
              </a:bodyPr>
              <a:lstStyle/>
              <a:p>
                <a:pPr algn="ctr"/>
                <a:r>
                  <a:rPr lang="en-US" sz="2400"/>
                  <a:t>Average Gene Accessibility Score</a:t>
                </a:r>
              </a:p>
            </p:txBody>
          </p:sp>
          <p:sp>
            <p:nvSpPr>
              <p:cNvPr id="38" name="TextBox 37">
                <a:extLst>
                  <a:ext uri="{FF2B5EF4-FFF2-40B4-BE49-F238E27FC236}">
                    <a16:creationId xmlns:a16="http://schemas.microsoft.com/office/drawing/2014/main" id="{9A60BEB3-9645-AF44-6003-ECC9FF9FFD03}"/>
                  </a:ext>
                </a:extLst>
              </p:cNvPr>
              <p:cNvSpPr txBox="1"/>
              <p:nvPr/>
            </p:nvSpPr>
            <p:spPr>
              <a:xfrm>
                <a:off x="22428287" y="22737670"/>
                <a:ext cx="5775083" cy="461665"/>
              </a:xfrm>
              <a:prstGeom prst="rect">
                <a:avLst/>
              </a:prstGeom>
              <a:solidFill>
                <a:srgbClr val="55B1F7"/>
              </a:solidFill>
              <a:ln>
                <a:solidFill>
                  <a:schemeClr val="tx1"/>
                </a:solidFill>
              </a:ln>
            </p:spPr>
            <p:txBody>
              <a:bodyPr wrap="square" rtlCol="0">
                <a:spAutoFit/>
              </a:bodyPr>
              <a:lstStyle/>
              <a:p>
                <a:pPr algn="ctr"/>
                <a:r>
                  <a:rPr lang="en-US" sz="2400"/>
                  <a:t>Cluster 2</a:t>
                </a:r>
              </a:p>
            </p:txBody>
          </p:sp>
        </p:grpSp>
      </p:grpSp>
      <p:grpSp>
        <p:nvGrpSpPr>
          <p:cNvPr id="57" name="Group 56">
            <a:extLst>
              <a:ext uri="{FF2B5EF4-FFF2-40B4-BE49-F238E27FC236}">
                <a16:creationId xmlns:a16="http://schemas.microsoft.com/office/drawing/2014/main" id="{33D48354-FAC2-3051-B8B2-C22400348D74}"/>
              </a:ext>
            </a:extLst>
          </p:cNvPr>
          <p:cNvGrpSpPr/>
          <p:nvPr/>
        </p:nvGrpSpPr>
        <p:grpSpPr>
          <a:xfrm>
            <a:off x="14957824" y="12780115"/>
            <a:ext cx="11178776" cy="9387157"/>
            <a:chOff x="14957824" y="12659777"/>
            <a:chExt cx="11313870" cy="9326880"/>
          </a:xfrm>
          <a:solidFill>
            <a:schemeClr val="bg2"/>
          </a:solidFill>
        </p:grpSpPr>
        <p:pic>
          <p:nvPicPr>
            <p:cNvPr id="47" name="Picture 2">
              <a:extLst>
                <a:ext uri="{FF2B5EF4-FFF2-40B4-BE49-F238E27FC236}">
                  <a16:creationId xmlns:a16="http://schemas.microsoft.com/office/drawing/2014/main" id="{2F803861-DE01-33D6-8F2B-0C06E883041F}"/>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2852"/>
            <a:stretch/>
          </p:blipFill>
          <p:spPr bwMode="auto">
            <a:xfrm>
              <a:off x="14957825" y="12942366"/>
              <a:ext cx="5568503" cy="4310531"/>
            </a:xfrm>
            <a:prstGeom prst="rect">
              <a:avLst/>
            </a:prstGeom>
            <a:grpFill/>
            <a:ln w="28575">
              <a:noFill/>
            </a:ln>
          </p:spPr>
        </p:pic>
        <p:pic>
          <p:nvPicPr>
            <p:cNvPr id="48" name="Picture 47">
              <a:extLst>
                <a:ext uri="{FF2B5EF4-FFF2-40B4-BE49-F238E27FC236}">
                  <a16:creationId xmlns:a16="http://schemas.microsoft.com/office/drawing/2014/main" id="{D0F4F405-6A21-3377-B37B-D14EAC9C2C9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2852"/>
            <a:stretch/>
          </p:blipFill>
          <p:spPr bwMode="auto">
            <a:xfrm>
              <a:off x="20707806" y="12942584"/>
              <a:ext cx="5563888" cy="4310531"/>
            </a:xfrm>
            <a:prstGeom prst="rect">
              <a:avLst/>
            </a:prstGeom>
            <a:grpFill/>
            <a:ln w="28575">
              <a:noFill/>
            </a:ln>
          </p:spPr>
        </p:pic>
        <p:pic>
          <p:nvPicPr>
            <p:cNvPr id="49" name="Picture 6">
              <a:extLst>
                <a:ext uri="{FF2B5EF4-FFF2-40B4-BE49-F238E27FC236}">
                  <a16:creationId xmlns:a16="http://schemas.microsoft.com/office/drawing/2014/main" id="{B3E5F299-BD8F-C639-C503-5F0CAC0C363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957825" y="17676126"/>
              <a:ext cx="5568503" cy="4310531"/>
            </a:xfrm>
            <a:prstGeom prst="rect">
              <a:avLst/>
            </a:prstGeom>
            <a:grpFill/>
            <a:ln w="28575">
              <a:noFill/>
            </a:ln>
          </p:spPr>
        </p:pic>
        <p:pic>
          <p:nvPicPr>
            <p:cNvPr id="51" name="Picture 8">
              <a:extLst>
                <a:ext uri="{FF2B5EF4-FFF2-40B4-BE49-F238E27FC236}">
                  <a16:creationId xmlns:a16="http://schemas.microsoft.com/office/drawing/2014/main" id="{B111FB5A-71A9-F295-5E36-6FA48F45BB43}"/>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703191" y="17676126"/>
              <a:ext cx="5568503" cy="4310531"/>
            </a:xfrm>
            <a:prstGeom prst="rect">
              <a:avLst/>
            </a:prstGeom>
            <a:grpFill/>
            <a:ln w="28575">
              <a:noFill/>
            </a:ln>
          </p:spPr>
        </p:pic>
        <p:sp>
          <p:nvSpPr>
            <p:cNvPr id="52" name="Rectangle 51">
              <a:extLst>
                <a:ext uri="{FF2B5EF4-FFF2-40B4-BE49-F238E27FC236}">
                  <a16:creationId xmlns:a16="http://schemas.microsoft.com/office/drawing/2014/main" id="{8D8039E4-C79A-A6C2-C76E-C5755F18A607}"/>
                </a:ext>
              </a:extLst>
            </p:cNvPr>
            <p:cNvSpPr/>
            <p:nvPr/>
          </p:nvSpPr>
          <p:spPr>
            <a:xfrm>
              <a:off x="14957825" y="17393626"/>
              <a:ext cx="5563888" cy="40851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a:solidFill>
                    <a:schemeClr val="tx1"/>
                  </a:solidFill>
                  <a:latin typeface="Garamond" panose="02020404030301010803" pitchFamily="18" charset="0"/>
                </a:rPr>
                <a:t>Week 21</a:t>
              </a:r>
            </a:p>
          </p:txBody>
        </p:sp>
        <p:sp>
          <p:nvSpPr>
            <p:cNvPr id="53" name="Rectangle 52">
              <a:extLst>
                <a:ext uri="{FF2B5EF4-FFF2-40B4-BE49-F238E27FC236}">
                  <a16:creationId xmlns:a16="http://schemas.microsoft.com/office/drawing/2014/main" id="{7E683FDA-8BE9-CCDB-B4C7-9B32B7D0756E}"/>
                </a:ext>
              </a:extLst>
            </p:cNvPr>
            <p:cNvSpPr/>
            <p:nvPr/>
          </p:nvSpPr>
          <p:spPr>
            <a:xfrm>
              <a:off x="20698576" y="17393625"/>
              <a:ext cx="5563888" cy="40851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a:solidFill>
                    <a:schemeClr val="tx1"/>
                  </a:solidFill>
                  <a:latin typeface="Garamond" panose="02020404030301010803" pitchFamily="18" charset="0"/>
                </a:rPr>
                <a:t>Week 24</a:t>
              </a:r>
            </a:p>
          </p:txBody>
        </p:sp>
        <p:sp>
          <p:nvSpPr>
            <p:cNvPr id="54" name="Rectangle 53">
              <a:extLst>
                <a:ext uri="{FF2B5EF4-FFF2-40B4-BE49-F238E27FC236}">
                  <a16:creationId xmlns:a16="http://schemas.microsoft.com/office/drawing/2014/main" id="{BF2C340F-BAA2-73D9-34EE-0E0179FCADE8}"/>
                </a:ext>
              </a:extLst>
            </p:cNvPr>
            <p:cNvSpPr/>
            <p:nvPr/>
          </p:nvSpPr>
          <p:spPr>
            <a:xfrm>
              <a:off x="14957824" y="12659778"/>
              <a:ext cx="5563888" cy="40851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a:solidFill>
                    <a:schemeClr val="tx1"/>
                  </a:solidFill>
                  <a:latin typeface="Garamond" panose="02020404030301010803" pitchFamily="18" charset="0"/>
                </a:rPr>
                <a:t>Week 16</a:t>
              </a:r>
            </a:p>
          </p:txBody>
        </p:sp>
        <p:sp>
          <p:nvSpPr>
            <p:cNvPr id="55" name="Rectangle 54">
              <a:extLst>
                <a:ext uri="{FF2B5EF4-FFF2-40B4-BE49-F238E27FC236}">
                  <a16:creationId xmlns:a16="http://schemas.microsoft.com/office/drawing/2014/main" id="{631C21B5-D08E-B90A-7A9D-E93C646C9AEA}"/>
                </a:ext>
              </a:extLst>
            </p:cNvPr>
            <p:cNvSpPr/>
            <p:nvPr/>
          </p:nvSpPr>
          <p:spPr>
            <a:xfrm>
              <a:off x="20698575" y="12659777"/>
              <a:ext cx="5563888" cy="40851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a:solidFill>
                    <a:schemeClr val="tx1"/>
                  </a:solidFill>
                  <a:latin typeface="Garamond" panose="02020404030301010803" pitchFamily="18" charset="0"/>
                </a:rPr>
                <a:t>Week 20</a:t>
              </a:r>
            </a:p>
          </p:txBody>
        </p:sp>
      </p:grpSp>
      <p:graphicFrame>
        <p:nvGraphicFramePr>
          <p:cNvPr id="58" name="Table 57">
            <a:extLst>
              <a:ext uri="{FF2B5EF4-FFF2-40B4-BE49-F238E27FC236}">
                <a16:creationId xmlns:a16="http://schemas.microsoft.com/office/drawing/2014/main" id="{25B1594A-0AB9-79E1-249A-1BCF7284F782}"/>
              </a:ext>
            </a:extLst>
          </p:cNvPr>
          <p:cNvGraphicFramePr>
            <a:graphicFrameLocks noGrp="1"/>
          </p:cNvGraphicFramePr>
          <p:nvPr>
            <p:extLst>
              <p:ext uri="{D42A27DB-BD31-4B8C-83A1-F6EECF244321}">
                <p14:modId xmlns:p14="http://schemas.microsoft.com/office/powerpoint/2010/main" val="3152399045"/>
              </p:ext>
            </p:extLst>
          </p:nvPr>
        </p:nvGraphicFramePr>
        <p:xfrm>
          <a:off x="26144292" y="19066765"/>
          <a:ext cx="3116508" cy="3201017"/>
        </p:xfrm>
        <a:graphic>
          <a:graphicData uri="http://schemas.openxmlformats.org/drawingml/2006/table">
            <a:tbl>
              <a:tblPr firstRow="1" bandRow="1">
                <a:tableStyleId>{5C22544A-7EE6-4342-B048-85BDC9FD1C3A}</a:tableStyleId>
              </a:tblPr>
              <a:tblGrid>
                <a:gridCol w="1693774">
                  <a:extLst>
                    <a:ext uri="{9D8B030D-6E8A-4147-A177-3AD203B41FA5}">
                      <a16:colId xmlns:a16="http://schemas.microsoft.com/office/drawing/2014/main" val="3133381305"/>
                    </a:ext>
                  </a:extLst>
                </a:gridCol>
                <a:gridCol w="681884">
                  <a:extLst>
                    <a:ext uri="{9D8B030D-6E8A-4147-A177-3AD203B41FA5}">
                      <a16:colId xmlns:a16="http://schemas.microsoft.com/office/drawing/2014/main" val="3252139314"/>
                    </a:ext>
                  </a:extLst>
                </a:gridCol>
                <a:gridCol w="740850">
                  <a:extLst>
                    <a:ext uri="{9D8B030D-6E8A-4147-A177-3AD203B41FA5}">
                      <a16:colId xmlns:a16="http://schemas.microsoft.com/office/drawing/2014/main" val="1087625159"/>
                    </a:ext>
                  </a:extLst>
                </a:gridCol>
              </a:tblGrid>
              <a:tr h="953209">
                <a:tc>
                  <a:txBody>
                    <a:bodyPr/>
                    <a:lstStyle/>
                    <a:p>
                      <a:r>
                        <a:rPr lang="en-US" sz="2600"/>
                        <a:t>Timepoint</a:t>
                      </a:r>
                    </a:p>
                  </a:txBody>
                  <a:tcPr/>
                </a:tc>
                <a:tc>
                  <a:txBody>
                    <a:bodyPr/>
                    <a:lstStyle/>
                    <a:p>
                      <a:r>
                        <a:rPr lang="en-US" sz="2600"/>
                        <a:t>F</a:t>
                      </a:r>
                      <a:r>
                        <a:rPr lang="en-US" sz="2600" baseline="-25000"/>
                        <a:t>1</a:t>
                      </a:r>
                      <a:endParaRPr lang="en-US" sz="2600"/>
                    </a:p>
                  </a:txBody>
                  <a:tcPr/>
                </a:tc>
                <a:tc>
                  <a:txBody>
                    <a:bodyPr/>
                    <a:lstStyle/>
                    <a:p>
                      <a:r>
                        <a:rPr lang="en-US" sz="2600"/>
                        <a:t>F</a:t>
                      </a:r>
                      <a:r>
                        <a:rPr lang="en-US" sz="2600" baseline="-25000"/>
                        <a:t>2</a:t>
                      </a:r>
                      <a:endParaRPr lang="en-US" sz="2600"/>
                    </a:p>
                  </a:txBody>
                  <a:tcPr/>
                </a:tc>
                <a:extLst>
                  <a:ext uri="{0D108BD9-81ED-4DB2-BD59-A6C34878D82A}">
                    <a16:rowId xmlns:a16="http://schemas.microsoft.com/office/drawing/2014/main" val="2283026320"/>
                  </a:ext>
                </a:extLst>
              </a:tr>
              <a:tr h="561952">
                <a:tc>
                  <a:txBody>
                    <a:bodyPr/>
                    <a:lstStyle/>
                    <a:p>
                      <a:r>
                        <a:rPr lang="en-US" sz="2600"/>
                        <a:t>Week 16</a:t>
                      </a:r>
                    </a:p>
                  </a:txBody>
                  <a:tcPr/>
                </a:tc>
                <a:tc>
                  <a:txBody>
                    <a:bodyPr/>
                    <a:lstStyle/>
                    <a:p>
                      <a:r>
                        <a:rPr lang="en-US" sz="2600"/>
                        <a:t>442</a:t>
                      </a:r>
                    </a:p>
                  </a:txBody>
                  <a:tcPr/>
                </a:tc>
                <a:tc>
                  <a:txBody>
                    <a:bodyPr/>
                    <a:lstStyle/>
                    <a:p>
                      <a:r>
                        <a:rPr lang="en-US" sz="2600"/>
                        <a:t>332</a:t>
                      </a:r>
                    </a:p>
                  </a:txBody>
                  <a:tcPr/>
                </a:tc>
                <a:extLst>
                  <a:ext uri="{0D108BD9-81ED-4DB2-BD59-A6C34878D82A}">
                    <a16:rowId xmlns:a16="http://schemas.microsoft.com/office/drawing/2014/main" val="347354739"/>
                  </a:ext>
                </a:extLst>
              </a:tr>
              <a:tr h="561952">
                <a:tc>
                  <a:txBody>
                    <a:bodyPr/>
                    <a:lstStyle/>
                    <a:p>
                      <a:r>
                        <a:rPr lang="en-US" sz="2600"/>
                        <a:t>Week 20</a:t>
                      </a:r>
                    </a:p>
                  </a:txBody>
                  <a:tcPr/>
                </a:tc>
                <a:tc>
                  <a:txBody>
                    <a:bodyPr/>
                    <a:lstStyle/>
                    <a:p>
                      <a:r>
                        <a:rPr lang="en-US" sz="2600"/>
                        <a:t>475</a:t>
                      </a:r>
                    </a:p>
                  </a:txBody>
                  <a:tcPr/>
                </a:tc>
                <a:tc>
                  <a:txBody>
                    <a:bodyPr/>
                    <a:lstStyle/>
                    <a:p>
                      <a:r>
                        <a:rPr lang="en-US" sz="2600"/>
                        <a:t>425</a:t>
                      </a:r>
                    </a:p>
                  </a:txBody>
                  <a:tcPr/>
                </a:tc>
                <a:extLst>
                  <a:ext uri="{0D108BD9-81ED-4DB2-BD59-A6C34878D82A}">
                    <a16:rowId xmlns:a16="http://schemas.microsoft.com/office/drawing/2014/main" val="4080424693"/>
                  </a:ext>
                </a:extLst>
              </a:tr>
              <a:tr h="561952">
                <a:tc>
                  <a:txBody>
                    <a:bodyPr/>
                    <a:lstStyle/>
                    <a:p>
                      <a:r>
                        <a:rPr lang="en-US" sz="2600"/>
                        <a:t>Week 21</a:t>
                      </a:r>
                    </a:p>
                  </a:txBody>
                  <a:tcPr/>
                </a:tc>
                <a:tc>
                  <a:txBody>
                    <a:bodyPr/>
                    <a:lstStyle/>
                    <a:p>
                      <a:r>
                        <a:rPr lang="en-US" sz="2600"/>
                        <a:t>523</a:t>
                      </a:r>
                    </a:p>
                  </a:txBody>
                  <a:tcPr/>
                </a:tc>
                <a:tc>
                  <a:txBody>
                    <a:bodyPr/>
                    <a:lstStyle/>
                    <a:p>
                      <a:r>
                        <a:rPr lang="en-US" sz="2600"/>
                        <a:t>441</a:t>
                      </a:r>
                    </a:p>
                  </a:txBody>
                  <a:tcPr/>
                </a:tc>
                <a:extLst>
                  <a:ext uri="{0D108BD9-81ED-4DB2-BD59-A6C34878D82A}">
                    <a16:rowId xmlns:a16="http://schemas.microsoft.com/office/drawing/2014/main" val="614784184"/>
                  </a:ext>
                </a:extLst>
              </a:tr>
              <a:tr h="561952">
                <a:tc>
                  <a:txBody>
                    <a:bodyPr/>
                    <a:lstStyle/>
                    <a:p>
                      <a:r>
                        <a:rPr lang="en-US" sz="2600"/>
                        <a:t>Week 22</a:t>
                      </a:r>
                    </a:p>
                  </a:txBody>
                  <a:tcPr/>
                </a:tc>
                <a:tc>
                  <a:txBody>
                    <a:bodyPr/>
                    <a:lstStyle/>
                    <a:p>
                      <a:r>
                        <a:rPr lang="en-US" sz="2600"/>
                        <a:t>585</a:t>
                      </a:r>
                    </a:p>
                  </a:txBody>
                  <a:tcPr/>
                </a:tc>
                <a:tc>
                  <a:txBody>
                    <a:bodyPr/>
                    <a:lstStyle/>
                    <a:p>
                      <a:r>
                        <a:rPr lang="en-US" sz="2600"/>
                        <a:t>498</a:t>
                      </a:r>
                    </a:p>
                  </a:txBody>
                  <a:tcPr/>
                </a:tc>
                <a:extLst>
                  <a:ext uri="{0D108BD9-81ED-4DB2-BD59-A6C34878D82A}">
                    <a16:rowId xmlns:a16="http://schemas.microsoft.com/office/drawing/2014/main" val="1625164892"/>
                  </a:ext>
                </a:extLst>
              </a:tr>
            </a:tbl>
          </a:graphicData>
        </a:graphic>
      </p:graphicFrame>
      <p:sp>
        <p:nvSpPr>
          <p:cNvPr id="34" name="Rectangle 33">
            <a:extLst>
              <a:ext uri="{FF2B5EF4-FFF2-40B4-BE49-F238E27FC236}">
                <a16:creationId xmlns:a16="http://schemas.microsoft.com/office/drawing/2014/main" id="{CDC96CDD-9F51-7C3B-ABD4-224DEF0B5FA6}"/>
              </a:ext>
            </a:extLst>
          </p:cNvPr>
          <p:cNvSpPr/>
          <p:nvPr/>
        </p:nvSpPr>
        <p:spPr>
          <a:xfrm>
            <a:off x="14964535" y="22656800"/>
            <a:ext cx="14132224" cy="9842500"/>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1251862"/>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002966"/>
      </a:accent1>
      <a:accent2>
        <a:srgbClr val="FFD100"/>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Helvetica"/>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1001</Words>
  <Application>Microsoft Macintosh PowerPoint</Application>
  <PresentationFormat>Custom</PresentationFormat>
  <Paragraphs>74</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Arial</vt:lpstr>
      <vt:lpstr>Calibri</vt:lpstr>
      <vt:lpstr>Cambria Math</vt:lpstr>
      <vt:lpstr>Courier New</vt:lpstr>
      <vt:lpstr>Garamond</vt:lpstr>
      <vt:lpstr>Helvetica</vt:lpstr>
      <vt:lpstr>Myriad Pro</vt:lpstr>
      <vt:lpstr>Wingdings</vt:lpstr>
      <vt:lpstr>Office Theme</vt:lpstr>
      <vt:lpstr>PowerPoint Presentation</vt:lpstr>
    </vt:vector>
  </TitlesOfParts>
  <Company>Genigraphics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Genigraphics Research Poster Template 36x48</dc:title>
  <dc:creator>Jay Larson</dc:creator>
  <dc:description>Quality poster printing
www.genigraphics.com
1-800-790-4001</dc:description>
  <cp:lastModifiedBy>Spanish, Olivia R</cp:lastModifiedBy>
  <cp:revision>4</cp:revision>
  <cp:lastPrinted>2013-02-12T02:21:55Z</cp:lastPrinted>
  <dcterms:created xsi:type="dcterms:W3CDTF">2013-02-10T21:14:48Z</dcterms:created>
  <dcterms:modified xsi:type="dcterms:W3CDTF">2024-07-26T14:17:23Z</dcterms:modified>
</cp:coreProperties>
</file>